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Arimo" panose="020B0604020202020204" pitchFamily="34" charset="0"/>
      <p:regular r:id="rId19"/>
    </p:embeddedFont>
    <p:embeddedFont>
      <p:font typeface="Canva Sans Bold" panose="020B0803030501040103" pitchFamily="34" charset="0"/>
      <p:regular r:id="rId20"/>
      <p:bold r:id="rId21"/>
    </p:embeddedFont>
    <p:embeddedFont>
      <p:font typeface="Nunito" pitchFamily="2" charset="77"/>
      <p:regular r:id="rId22"/>
      <p:bold r:id="rId23"/>
    </p:embeddedFont>
    <p:embeddedFont>
      <p:font typeface="Nunito Bold" pitchFamily="2" charset="77"/>
      <p:regular r:id="rId24"/>
      <p:bold r:id="rId25"/>
    </p:embeddedFont>
    <p:embeddedFont>
      <p:font typeface="Nunito Bold Bold" pitchFamily="2" charset="77"/>
      <p:regular r:id="rId26"/>
      <p:bold r:id="rId27"/>
    </p:embeddedFont>
    <p:embeddedFont>
      <p:font typeface="Poppins" pitchFamily="2" charset="77"/>
      <p:regular r:id="rId28"/>
      <p:bold r:id="rId29"/>
      <p:italic r:id="rId30"/>
      <p:boldItalic r:id="rId31"/>
    </p:embeddedFont>
    <p:embeddedFont>
      <p:font typeface="Poppins Bold" pitchFamily="2" charset="77"/>
      <p:regular r:id="rId32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648" autoAdjust="0"/>
  </p:normalViewPr>
  <p:slideViewPr>
    <p:cSldViewPr>
      <p:cViewPr>
        <p:scale>
          <a:sx n="61" d="100"/>
          <a:sy n="61" d="100"/>
        </p:scale>
        <p:origin x="1336" y="7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Relationship Id="rId9" Type="http://schemas.openxmlformats.org/officeDocument/2006/relationships/image" Target="../media/image4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svg"/><Relationship Id="rId7" Type="http://schemas.openxmlformats.org/officeDocument/2006/relationships/image" Target="../media/image4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4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image" Target="../media/image22.sv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4.svg"/><Relationship Id="rId10" Type="http://schemas.openxmlformats.org/officeDocument/2006/relationships/image" Target="../media/image27.png"/><Relationship Id="rId4" Type="http://schemas.openxmlformats.org/officeDocument/2006/relationships/image" Target="../media/image3.png"/><Relationship Id="rId9" Type="http://schemas.openxmlformats.org/officeDocument/2006/relationships/image" Target="../media/image2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gi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hyperlink" Target="https://archive.ics.uci.edu/dataset/529/early+stage+diabetes+risk+prediction+datase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534662" flipV="1">
            <a:off x="11949281" y="-7020301"/>
            <a:ext cx="11159046" cy="12081644"/>
          </a:xfrm>
          <a:custGeom>
            <a:avLst/>
            <a:gdLst/>
            <a:ahLst/>
            <a:cxnLst/>
            <a:rect l="l" t="t" r="r" b="b"/>
            <a:pathLst>
              <a:path w="11159046" h="12081644">
                <a:moveTo>
                  <a:pt x="0" y="12081645"/>
                </a:moveTo>
                <a:lnTo>
                  <a:pt x="11159046" y="12081645"/>
                </a:lnTo>
                <a:lnTo>
                  <a:pt x="11159046" y="0"/>
                </a:lnTo>
                <a:lnTo>
                  <a:pt x="0" y="0"/>
                </a:lnTo>
                <a:lnTo>
                  <a:pt x="0" y="1208164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2477909">
            <a:off x="-7665849" y="4085300"/>
            <a:ext cx="13865152" cy="15011484"/>
          </a:xfrm>
          <a:custGeom>
            <a:avLst/>
            <a:gdLst/>
            <a:ahLst/>
            <a:cxnLst/>
            <a:rect l="l" t="t" r="r" b="b"/>
            <a:pathLst>
              <a:path w="13865152" h="15011484">
                <a:moveTo>
                  <a:pt x="0" y="0"/>
                </a:moveTo>
                <a:lnTo>
                  <a:pt x="13865153" y="0"/>
                </a:lnTo>
                <a:lnTo>
                  <a:pt x="13865153" y="15011484"/>
                </a:lnTo>
                <a:lnTo>
                  <a:pt x="0" y="15011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-440444" y="3512535"/>
            <a:ext cx="18307403" cy="2199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8"/>
              </a:lnSpc>
            </a:pPr>
            <a:r>
              <a:rPr lang="en-US" sz="4646">
                <a:solidFill>
                  <a:srgbClr val="5B1229"/>
                </a:solidFill>
                <a:latin typeface="Nunito Bold Bold"/>
              </a:rPr>
              <a:t>SUGAR, SPICE, AND EVERYTHING NICE: </a:t>
            </a:r>
            <a:r>
              <a:rPr lang="en-US" sz="4646">
                <a:solidFill>
                  <a:srgbClr val="2D799C"/>
                </a:solidFill>
                <a:latin typeface="Nunito Bold Bold"/>
              </a:rPr>
              <a:t>PREDICTING DIABETES RISK USING ENSEMBLE TECHNIQUES AND EXPLAINABLE ARTIFICIAL INTELLIGENCE</a:t>
            </a:r>
          </a:p>
        </p:txBody>
      </p:sp>
      <p:sp>
        <p:nvSpPr>
          <p:cNvPr id="5" name="Freeform 5"/>
          <p:cNvSpPr/>
          <p:nvPr/>
        </p:nvSpPr>
        <p:spPr>
          <a:xfrm rot="1324296">
            <a:off x="738039" y="9562653"/>
            <a:ext cx="1045076" cy="961470"/>
          </a:xfrm>
          <a:custGeom>
            <a:avLst/>
            <a:gdLst/>
            <a:ahLst/>
            <a:cxnLst/>
            <a:rect l="l" t="t" r="r" b="b"/>
            <a:pathLst>
              <a:path w="1045076" h="961470">
                <a:moveTo>
                  <a:pt x="0" y="0"/>
                </a:moveTo>
                <a:lnTo>
                  <a:pt x="1045076" y="0"/>
                </a:lnTo>
                <a:lnTo>
                  <a:pt x="1045076" y="961470"/>
                </a:lnTo>
                <a:lnTo>
                  <a:pt x="0" y="9614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69782">
            <a:off x="17185757" y="-212056"/>
            <a:ext cx="1362403" cy="2531492"/>
          </a:xfrm>
          <a:custGeom>
            <a:avLst/>
            <a:gdLst/>
            <a:ahLst/>
            <a:cxnLst/>
            <a:rect l="l" t="t" r="r" b="b"/>
            <a:pathLst>
              <a:path w="1362403" h="2531492">
                <a:moveTo>
                  <a:pt x="0" y="0"/>
                </a:moveTo>
                <a:lnTo>
                  <a:pt x="1362403" y="0"/>
                </a:lnTo>
                <a:lnTo>
                  <a:pt x="1362403" y="2531492"/>
                </a:lnTo>
                <a:lnTo>
                  <a:pt x="0" y="25314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5257292">
            <a:off x="17550459" y="1237008"/>
            <a:ext cx="1470624" cy="2191987"/>
          </a:xfrm>
          <a:custGeom>
            <a:avLst/>
            <a:gdLst/>
            <a:ahLst/>
            <a:cxnLst/>
            <a:rect l="l" t="t" r="r" b="b"/>
            <a:pathLst>
              <a:path w="1470624" h="2191987">
                <a:moveTo>
                  <a:pt x="0" y="0"/>
                </a:moveTo>
                <a:lnTo>
                  <a:pt x="1470624" y="0"/>
                </a:lnTo>
                <a:lnTo>
                  <a:pt x="1470624" y="2191988"/>
                </a:lnTo>
                <a:lnTo>
                  <a:pt x="0" y="21919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554700" y="-181756"/>
            <a:ext cx="1180961" cy="2662002"/>
          </a:xfrm>
          <a:custGeom>
            <a:avLst/>
            <a:gdLst/>
            <a:ahLst/>
            <a:cxnLst/>
            <a:rect l="l" t="t" r="r" b="b"/>
            <a:pathLst>
              <a:path w="1180961" h="2662002">
                <a:moveTo>
                  <a:pt x="0" y="0"/>
                </a:moveTo>
                <a:lnTo>
                  <a:pt x="1180961" y="0"/>
                </a:lnTo>
                <a:lnTo>
                  <a:pt x="1180961" y="2662002"/>
                </a:lnTo>
                <a:lnTo>
                  <a:pt x="0" y="26620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2030729">
            <a:off x="2985075" y="8302454"/>
            <a:ext cx="1460273" cy="2294715"/>
          </a:xfrm>
          <a:custGeom>
            <a:avLst/>
            <a:gdLst/>
            <a:ahLst/>
            <a:cxnLst/>
            <a:rect l="l" t="t" r="r" b="b"/>
            <a:pathLst>
              <a:path w="1460273" h="2294715">
                <a:moveTo>
                  <a:pt x="0" y="0"/>
                </a:moveTo>
                <a:lnTo>
                  <a:pt x="1460273" y="0"/>
                </a:lnTo>
                <a:lnTo>
                  <a:pt x="1460273" y="2294715"/>
                </a:lnTo>
                <a:lnTo>
                  <a:pt x="0" y="229471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938460">
            <a:off x="-157187" y="6717097"/>
            <a:ext cx="2371774" cy="2746264"/>
          </a:xfrm>
          <a:custGeom>
            <a:avLst/>
            <a:gdLst/>
            <a:ahLst/>
            <a:cxnLst/>
            <a:rect l="l" t="t" r="r" b="b"/>
            <a:pathLst>
              <a:path w="2371774" h="2746264">
                <a:moveTo>
                  <a:pt x="0" y="0"/>
                </a:moveTo>
                <a:lnTo>
                  <a:pt x="2371774" y="0"/>
                </a:lnTo>
                <a:lnTo>
                  <a:pt x="2371774" y="2746264"/>
                </a:lnTo>
                <a:lnTo>
                  <a:pt x="0" y="274626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2208347">
            <a:off x="5631268" y="8808348"/>
            <a:ext cx="495646" cy="1919755"/>
          </a:xfrm>
          <a:custGeom>
            <a:avLst/>
            <a:gdLst/>
            <a:ahLst/>
            <a:cxnLst/>
            <a:rect l="l" t="t" r="r" b="b"/>
            <a:pathLst>
              <a:path w="495646" h="1919755">
                <a:moveTo>
                  <a:pt x="0" y="0"/>
                </a:moveTo>
                <a:lnTo>
                  <a:pt x="495646" y="0"/>
                </a:lnTo>
                <a:lnTo>
                  <a:pt x="495646" y="1919755"/>
                </a:lnTo>
                <a:lnTo>
                  <a:pt x="0" y="191975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6593113">
            <a:off x="12940228" y="-396923"/>
            <a:ext cx="525989" cy="2277903"/>
          </a:xfrm>
          <a:custGeom>
            <a:avLst/>
            <a:gdLst/>
            <a:ahLst/>
            <a:cxnLst/>
            <a:rect l="l" t="t" r="r" b="b"/>
            <a:pathLst>
              <a:path w="525989" h="2277903">
                <a:moveTo>
                  <a:pt x="0" y="0"/>
                </a:moveTo>
                <a:lnTo>
                  <a:pt x="525989" y="0"/>
                </a:lnTo>
                <a:lnTo>
                  <a:pt x="525989" y="2277904"/>
                </a:lnTo>
                <a:lnTo>
                  <a:pt x="0" y="227790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3430514" y="5952918"/>
            <a:ext cx="11426973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300">
                <a:solidFill>
                  <a:srgbClr val="5C3224"/>
                </a:solidFill>
                <a:latin typeface="Nunito"/>
              </a:rPr>
              <a:t>Applied Physics 157 Final Project</a:t>
            </a:r>
          </a:p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5C3224"/>
                </a:solidFill>
                <a:latin typeface="Nunito"/>
              </a:rPr>
              <a:t>Andrea Rose V. Franco</a:t>
            </a:r>
          </a:p>
        </p:txBody>
      </p:sp>
      <p:sp>
        <p:nvSpPr>
          <p:cNvPr id="14" name="Freeform 14"/>
          <p:cNvSpPr/>
          <p:nvPr/>
        </p:nvSpPr>
        <p:spPr>
          <a:xfrm rot="-9907623">
            <a:off x="15801499" y="53251"/>
            <a:ext cx="1470624" cy="2191987"/>
          </a:xfrm>
          <a:custGeom>
            <a:avLst/>
            <a:gdLst/>
            <a:ahLst/>
            <a:cxnLst/>
            <a:rect l="l" t="t" r="r" b="b"/>
            <a:pathLst>
              <a:path w="1470624" h="2191987">
                <a:moveTo>
                  <a:pt x="0" y="0"/>
                </a:moveTo>
                <a:lnTo>
                  <a:pt x="1470625" y="0"/>
                </a:lnTo>
                <a:lnTo>
                  <a:pt x="1470625" y="2191987"/>
                </a:lnTo>
                <a:lnTo>
                  <a:pt x="0" y="21919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793149">
            <a:off x="-6243953" y="7186975"/>
            <a:ext cx="7527211" cy="8149539"/>
          </a:xfrm>
          <a:custGeom>
            <a:avLst/>
            <a:gdLst/>
            <a:ahLst/>
            <a:cxnLst/>
            <a:rect l="l" t="t" r="r" b="b"/>
            <a:pathLst>
              <a:path w="7527211" h="8149539">
                <a:moveTo>
                  <a:pt x="0" y="0"/>
                </a:moveTo>
                <a:lnTo>
                  <a:pt x="7527211" y="0"/>
                </a:lnTo>
                <a:lnTo>
                  <a:pt x="7527211" y="8149539"/>
                </a:lnTo>
                <a:lnTo>
                  <a:pt x="0" y="8149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82129" y="2998277"/>
            <a:ext cx="16925433" cy="5641811"/>
          </a:xfrm>
          <a:custGeom>
            <a:avLst/>
            <a:gdLst/>
            <a:ahLst/>
            <a:cxnLst/>
            <a:rect l="l" t="t" r="r" b="b"/>
            <a:pathLst>
              <a:path w="16925433" h="5641811">
                <a:moveTo>
                  <a:pt x="0" y="0"/>
                </a:moveTo>
                <a:lnTo>
                  <a:pt x="16925432" y="0"/>
                </a:lnTo>
                <a:lnTo>
                  <a:pt x="16925432" y="5641810"/>
                </a:lnTo>
                <a:lnTo>
                  <a:pt x="0" y="56418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145759" y="1660436"/>
            <a:ext cx="13598172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6000">
                <a:solidFill>
                  <a:srgbClr val="2D1A0E"/>
                </a:solidFill>
                <a:latin typeface="Nunito Bold Bold"/>
              </a:rPr>
              <a:t>CONFUSION MATRIX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524599" y="9662999"/>
            <a:ext cx="1469402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300">
                <a:solidFill>
                  <a:srgbClr val="5C3224"/>
                </a:solidFill>
                <a:latin typeface="Nunito Bold"/>
              </a:rPr>
              <a:t>Slide 9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182138" y="9586799"/>
            <a:ext cx="5911324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9"/>
              </a:lnSpc>
            </a:pPr>
            <a:r>
              <a:rPr lang="en-US" sz="1899">
                <a:solidFill>
                  <a:srgbClr val="000000"/>
                </a:solidFill>
                <a:latin typeface="Nunito"/>
              </a:rPr>
              <a:t>Franco: Predicting diabetes risk using ensemble techniques and explainable artificial intelligence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12735">
            <a:off x="9438372" y="-11458242"/>
            <a:ext cx="13483298" cy="14598059"/>
          </a:xfrm>
          <a:custGeom>
            <a:avLst/>
            <a:gdLst/>
            <a:ahLst/>
            <a:cxnLst/>
            <a:rect l="l" t="t" r="r" b="b"/>
            <a:pathLst>
              <a:path w="13483298" h="14598059">
                <a:moveTo>
                  <a:pt x="0" y="0"/>
                </a:moveTo>
                <a:lnTo>
                  <a:pt x="13483298" y="0"/>
                </a:lnTo>
                <a:lnTo>
                  <a:pt x="13483298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8100000">
            <a:off x="-11427522" y="-5060106"/>
            <a:ext cx="13483298" cy="14598059"/>
          </a:xfrm>
          <a:custGeom>
            <a:avLst/>
            <a:gdLst/>
            <a:ahLst/>
            <a:cxnLst/>
            <a:rect l="l" t="t" r="r" b="b"/>
            <a:pathLst>
              <a:path w="13483298" h="14598059">
                <a:moveTo>
                  <a:pt x="0" y="0"/>
                </a:moveTo>
                <a:lnTo>
                  <a:pt x="13483298" y="0"/>
                </a:lnTo>
                <a:lnTo>
                  <a:pt x="13483298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11762" y="646275"/>
            <a:ext cx="15064476" cy="9038686"/>
          </a:xfrm>
          <a:custGeom>
            <a:avLst/>
            <a:gdLst/>
            <a:ahLst/>
            <a:cxnLst/>
            <a:rect l="l" t="t" r="r" b="b"/>
            <a:pathLst>
              <a:path w="15064476" h="9038686">
                <a:moveTo>
                  <a:pt x="0" y="0"/>
                </a:moveTo>
                <a:lnTo>
                  <a:pt x="15064476" y="0"/>
                </a:lnTo>
                <a:lnTo>
                  <a:pt x="15064476" y="9038686"/>
                </a:lnTo>
                <a:lnTo>
                  <a:pt x="0" y="90386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6180021" y="9662999"/>
            <a:ext cx="181398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300">
                <a:solidFill>
                  <a:srgbClr val="5C3224"/>
                </a:solidFill>
                <a:latin typeface="Nunito Bold"/>
              </a:rPr>
              <a:t>Slide 10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182138" y="9586799"/>
            <a:ext cx="5911324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9"/>
              </a:lnSpc>
            </a:pPr>
            <a:r>
              <a:rPr lang="en-US" sz="1899">
                <a:solidFill>
                  <a:srgbClr val="000000"/>
                </a:solidFill>
                <a:latin typeface="Nunito"/>
              </a:rPr>
              <a:t>Franco: Predicting diabetes risk using ensemble techniques and explainable artificial intelligence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12735">
            <a:off x="15546198" y="674976"/>
            <a:ext cx="13483298" cy="14598059"/>
          </a:xfrm>
          <a:custGeom>
            <a:avLst/>
            <a:gdLst/>
            <a:ahLst/>
            <a:cxnLst/>
            <a:rect l="l" t="t" r="r" b="b"/>
            <a:pathLst>
              <a:path w="13483298" h="14598059">
                <a:moveTo>
                  <a:pt x="0" y="0"/>
                </a:moveTo>
                <a:lnTo>
                  <a:pt x="13483298" y="0"/>
                </a:lnTo>
                <a:lnTo>
                  <a:pt x="13483298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8100000">
            <a:off x="-11491563" y="-5756360"/>
            <a:ext cx="13483298" cy="14598059"/>
          </a:xfrm>
          <a:custGeom>
            <a:avLst/>
            <a:gdLst/>
            <a:ahLst/>
            <a:cxnLst/>
            <a:rect l="l" t="t" r="r" b="b"/>
            <a:pathLst>
              <a:path w="13483298" h="14598059">
                <a:moveTo>
                  <a:pt x="0" y="0"/>
                </a:moveTo>
                <a:lnTo>
                  <a:pt x="13483298" y="0"/>
                </a:lnTo>
                <a:lnTo>
                  <a:pt x="13483298" y="14598060"/>
                </a:lnTo>
                <a:lnTo>
                  <a:pt x="0" y="145980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357277" y="1570543"/>
            <a:ext cx="11573445" cy="7715630"/>
          </a:xfrm>
          <a:custGeom>
            <a:avLst/>
            <a:gdLst/>
            <a:ahLst/>
            <a:cxnLst/>
            <a:rect l="l" t="t" r="r" b="b"/>
            <a:pathLst>
              <a:path w="11573445" h="7715630">
                <a:moveTo>
                  <a:pt x="0" y="0"/>
                </a:moveTo>
                <a:lnTo>
                  <a:pt x="11573446" y="0"/>
                </a:lnTo>
                <a:lnTo>
                  <a:pt x="11573446" y="7715630"/>
                </a:lnTo>
                <a:lnTo>
                  <a:pt x="0" y="77156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344914" y="322768"/>
            <a:ext cx="13598172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6000">
                <a:solidFill>
                  <a:srgbClr val="2D1A0E"/>
                </a:solidFill>
                <a:latin typeface="Nunito Bold Bold"/>
              </a:rPr>
              <a:t>FEATURE IMPORTANCE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264455" y="9662999"/>
            <a:ext cx="172954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300">
                <a:solidFill>
                  <a:srgbClr val="5C3224"/>
                </a:solidFill>
                <a:latin typeface="Nunito Bold"/>
              </a:rPr>
              <a:t>Slide 11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82138" y="9586799"/>
            <a:ext cx="5911324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9"/>
              </a:lnSpc>
            </a:pPr>
            <a:r>
              <a:rPr lang="en-US" sz="1899">
                <a:solidFill>
                  <a:srgbClr val="000000"/>
                </a:solidFill>
                <a:latin typeface="Nunito"/>
              </a:rPr>
              <a:t>Franco: Predicting diabetes risk using ensemble techniques and explainable artificial intelligence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79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625042"/>
            <a:ext cx="16389016" cy="1098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50"/>
              </a:lnSpc>
            </a:pPr>
            <a:r>
              <a:rPr lang="en-US" sz="7000">
                <a:solidFill>
                  <a:srgbClr val="FFC9B3"/>
                </a:solidFill>
                <a:latin typeface="Nunito Bold Bold"/>
              </a:rPr>
              <a:t>SHAPLEY ADDITIVE VALUES (SHAP)</a:t>
            </a:r>
          </a:p>
        </p:txBody>
      </p:sp>
      <p:sp>
        <p:nvSpPr>
          <p:cNvPr id="3" name="Freeform 3"/>
          <p:cNvSpPr/>
          <p:nvPr/>
        </p:nvSpPr>
        <p:spPr>
          <a:xfrm rot="-6793149">
            <a:off x="13648912" y="6418903"/>
            <a:ext cx="7527211" cy="8149539"/>
          </a:xfrm>
          <a:custGeom>
            <a:avLst/>
            <a:gdLst/>
            <a:ahLst/>
            <a:cxnLst/>
            <a:rect l="l" t="t" r="r" b="b"/>
            <a:pathLst>
              <a:path w="7527211" h="8149539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6342428">
            <a:off x="-3977880" y="-4074770"/>
            <a:ext cx="7527211" cy="8149539"/>
          </a:xfrm>
          <a:custGeom>
            <a:avLst/>
            <a:gdLst/>
            <a:ahLst/>
            <a:cxnLst/>
            <a:rect l="l" t="t" r="r" b="b"/>
            <a:pathLst>
              <a:path w="7527211" h="8149539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18444" y="6306290"/>
            <a:ext cx="7803927" cy="1404054"/>
          </a:xfrm>
          <a:custGeom>
            <a:avLst/>
            <a:gdLst/>
            <a:ahLst/>
            <a:cxnLst/>
            <a:rect l="l" t="t" r="r" b="b"/>
            <a:pathLst>
              <a:path w="7803927" h="1404054">
                <a:moveTo>
                  <a:pt x="0" y="0"/>
                </a:moveTo>
                <a:lnTo>
                  <a:pt x="7803927" y="0"/>
                </a:lnTo>
                <a:lnTo>
                  <a:pt x="7803927" y="1404054"/>
                </a:lnTo>
                <a:lnTo>
                  <a:pt x="0" y="14040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287" t="-467836" r="-59129" b="-2499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85443" y="4064872"/>
            <a:ext cx="14601983" cy="4818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516" lvl="1" indent="-367258" algn="l">
              <a:lnSpc>
                <a:spcPts val="4762"/>
              </a:lnSpc>
              <a:buFont typeface="Arial"/>
              <a:buChar char="•"/>
            </a:pPr>
            <a:r>
              <a:rPr lang="en-US" sz="3402" dirty="0">
                <a:solidFill>
                  <a:srgbClr val="FFFFFF"/>
                </a:solidFill>
                <a:latin typeface="Poppins"/>
              </a:rPr>
              <a:t>an approach to </a:t>
            </a:r>
            <a:r>
              <a:rPr lang="en-US" sz="3402" dirty="0">
                <a:solidFill>
                  <a:srgbClr val="FFFFFF"/>
                </a:solidFill>
                <a:latin typeface="Poppins Bold"/>
              </a:rPr>
              <a:t>explain prediction output</a:t>
            </a:r>
            <a:r>
              <a:rPr lang="en-US" sz="3402" dirty="0">
                <a:solidFill>
                  <a:srgbClr val="FFFFFF"/>
                </a:solidFill>
                <a:latin typeface="Poppins"/>
              </a:rPr>
              <a:t> generated by machine learning models</a:t>
            </a:r>
          </a:p>
          <a:p>
            <a:pPr marL="734516" lvl="1" indent="-367258" algn="l">
              <a:lnSpc>
                <a:spcPts val="4762"/>
              </a:lnSpc>
              <a:buFont typeface="Arial"/>
              <a:buChar char="•"/>
            </a:pPr>
            <a:r>
              <a:rPr lang="en-US" sz="3402" dirty="0">
                <a:solidFill>
                  <a:srgbClr val="FFFFFF"/>
                </a:solidFill>
                <a:latin typeface="Poppins"/>
              </a:rPr>
              <a:t>Shapley value:</a:t>
            </a:r>
          </a:p>
          <a:p>
            <a:pPr algn="l">
              <a:lnSpc>
                <a:spcPts val="4762"/>
              </a:lnSpc>
            </a:pPr>
            <a:endParaRPr lang="en-US" sz="3402" dirty="0">
              <a:solidFill>
                <a:srgbClr val="FFFFFF"/>
              </a:solidFill>
              <a:latin typeface="Poppins"/>
            </a:endParaRPr>
          </a:p>
          <a:p>
            <a:pPr algn="l">
              <a:lnSpc>
                <a:spcPts val="4762"/>
              </a:lnSpc>
            </a:pPr>
            <a:endParaRPr lang="en-US" sz="3402" dirty="0">
              <a:solidFill>
                <a:srgbClr val="FFFFFF"/>
              </a:solidFill>
              <a:latin typeface="Poppins"/>
            </a:endParaRPr>
          </a:p>
          <a:p>
            <a:pPr algn="l">
              <a:lnSpc>
                <a:spcPts val="4762"/>
              </a:lnSpc>
            </a:pPr>
            <a:endParaRPr lang="en-US" sz="3402" dirty="0">
              <a:solidFill>
                <a:srgbClr val="FFFFFF"/>
              </a:solidFill>
              <a:latin typeface="Poppins"/>
            </a:endParaRPr>
          </a:p>
          <a:p>
            <a:pPr algn="l">
              <a:lnSpc>
                <a:spcPts val="4762"/>
              </a:lnSpc>
            </a:pPr>
            <a:endParaRPr lang="en-US" sz="3402" dirty="0">
              <a:solidFill>
                <a:srgbClr val="FFFFFF"/>
              </a:solidFill>
              <a:latin typeface="Poppins"/>
            </a:endParaRPr>
          </a:p>
          <a:p>
            <a:pPr marL="734516" lvl="1" indent="-367258" algn="l">
              <a:lnSpc>
                <a:spcPts val="4762"/>
              </a:lnSpc>
              <a:buFont typeface="Arial"/>
              <a:buChar char="•"/>
            </a:pPr>
            <a:r>
              <a:rPr lang="en-US" sz="3402" dirty="0">
                <a:solidFill>
                  <a:srgbClr val="FFFFFF"/>
                </a:solidFill>
                <a:latin typeface="Poppins"/>
              </a:rPr>
              <a:t>Positive SHAP value = positive association with diabetes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47203" y="7188047"/>
            <a:ext cx="2928204" cy="230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1"/>
              </a:lnSpc>
            </a:pPr>
            <a:r>
              <a:rPr lang="en-US" sz="1286">
                <a:solidFill>
                  <a:srgbClr val="CB0101"/>
                </a:solidFill>
                <a:latin typeface="Poppins"/>
              </a:rPr>
              <a:t>marginal contribution of feature j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11311" y="7495092"/>
            <a:ext cx="1643448" cy="230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1"/>
              </a:lnSpc>
            </a:pPr>
            <a:r>
              <a:rPr lang="en-US" sz="1286" dirty="0">
                <a:solidFill>
                  <a:srgbClr val="CB0101"/>
                </a:solidFill>
                <a:latin typeface="Poppins"/>
              </a:rPr>
              <a:t>all features except j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47626" y="7380044"/>
            <a:ext cx="679594" cy="230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1"/>
              </a:lnSpc>
            </a:pPr>
            <a:r>
              <a:rPr lang="en-US" sz="1286">
                <a:solidFill>
                  <a:srgbClr val="CB0101"/>
                </a:solidFill>
                <a:latin typeface="Poppins"/>
              </a:rPr>
              <a:t>weight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322265" y="9662999"/>
            <a:ext cx="167173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300">
                <a:solidFill>
                  <a:srgbClr val="5C3224"/>
                </a:solidFill>
                <a:latin typeface="Nunito Bold"/>
              </a:rPr>
              <a:t>Slide 12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182138" y="9586799"/>
            <a:ext cx="5911324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9"/>
              </a:lnSpc>
            </a:pPr>
            <a:r>
              <a:rPr lang="en-US" sz="1899">
                <a:solidFill>
                  <a:srgbClr val="FFFFFF"/>
                </a:solidFill>
                <a:latin typeface="Nunito"/>
              </a:rPr>
              <a:t>Franco: Predicting diabetes risk using ensemble techniques and explainable artificial intelligence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72910" y="2060961"/>
            <a:ext cx="7677161" cy="7197339"/>
          </a:xfrm>
          <a:custGeom>
            <a:avLst/>
            <a:gdLst/>
            <a:ahLst/>
            <a:cxnLst/>
            <a:rect l="l" t="t" r="r" b="b"/>
            <a:pathLst>
              <a:path w="7677161" h="7197339">
                <a:moveTo>
                  <a:pt x="0" y="0"/>
                </a:moveTo>
                <a:lnTo>
                  <a:pt x="7677161" y="0"/>
                </a:lnTo>
                <a:lnTo>
                  <a:pt x="7677161" y="7197339"/>
                </a:lnTo>
                <a:lnTo>
                  <a:pt x="0" y="7197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2060961"/>
            <a:ext cx="7677161" cy="7197339"/>
          </a:xfrm>
          <a:custGeom>
            <a:avLst/>
            <a:gdLst/>
            <a:ahLst/>
            <a:cxnLst/>
            <a:rect l="l" t="t" r="r" b="b"/>
            <a:pathLst>
              <a:path w="7677161" h="7197339">
                <a:moveTo>
                  <a:pt x="0" y="0"/>
                </a:moveTo>
                <a:lnTo>
                  <a:pt x="7677161" y="0"/>
                </a:lnTo>
                <a:lnTo>
                  <a:pt x="7677161" y="7197339"/>
                </a:lnTo>
                <a:lnTo>
                  <a:pt x="0" y="7197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173823" y="542925"/>
            <a:ext cx="13598172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6000">
                <a:solidFill>
                  <a:srgbClr val="2D1A0E"/>
                </a:solidFill>
                <a:latin typeface="Nunito Bold Bold"/>
              </a:rPr>
              <a:t>SHAP SUMMARY PLOTS</a:t>
            </a:r>
          </a:p>
        </p:txBody>
      </p:sp>
      <p:sp>
        <p:nvSpPr>
          <p:cNvPr id="5" name="Freeform 5"/>
          <p:cNvSpPr/>
          <p:nvPr/>
        </p:nvSpPr>
        <p:spPr>
          <a:xfrm rot="-6793149">
            <a:off x="13754360" y="6650103"/>
            <a:ext cx="7527211" cy="8149539"/>
          </a:xfrm>
          <a:custGeom>
            <a:avLst/>
            <a:gdLst/>
            <a:ahLst/>
            <a:cxnLst/>
            <a:rect l="l" t="t" r="r" b="b"/>
            <a:pathLst>
              <a:path w="7527211" h="8149539">
                <a:moveTo>
                  <a:pt x="0" y="0"/>
                </a:moveTo>
                <a:lnTo>
                  <a:pt x="7527211" y="0"/>
                </a:lnTo>
                <a:lnTo>
                  <a:pt x="7527211" y="8149539"/>
                </a:lnTo>
                <a:lnTo>
                  <a:pt x="0" y="81495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6342428">
            <a:off x="-3977880" y="-4074770"/>
            <a:ext cx="7527211" cy="8149539"/>
          </a:xfrm>
          <a:custGeom>
            <a:avLst/>
            <a:gdLst/>
            <a:ahLst/>
            <a:cxnLst/>
            <a:rect l="l" t="t" r="r" b="b"/>
            <a:pathLst>
              <a:path w="7527211" h="8149539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6293360" y="9662999"/>
            <a:ext cx="1700641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300">
                <a:solidFill>
                  <a:srgbClr val="5C3224"/>
                </a:solidFill>
                <a:latin typeface="Nunito Bold"/>
              </a:rPr>
              <a:t>Slide 13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182138" y="9586799"/>
            <a:ext cx="5911324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9"/>
              </a:lnSpc>
            </a:pPr>
            <a:r>
              <a:rPr lang="en-US" sz="1899">
                <a:solidFill>
                  <a:srgbClr val="000000"/>
                </a:solidFill>
                <a:latin typeface="Nunito"/>
              </a:rPr>
              <a:t>Franco: Predicting diabetes risk using ensemble techniques and explainable artificial intelligence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-3762117" y="5970932"/>
            <a:ext cx="13483298" cy="14598059"/>
          </a:xfrm>
          <a:custGeom>
            <a:avLst/>
            <a:gdLst/>
            <a:ahLst/>
            <a:cxnLst/>
            <a:rect l="l" t="t" r="r" b="b"/>
            <a:pathLst>
              <a:path w="13483298" h="14598059">
                <a:moveTo>
                  <a:pt x="0" y="0"/>
                </a:moveTo>
                <a:lnTo>
                  <a:pt x="13483298" y="0"/>
                </a:lnTo>
                <a:lnTo>
                  <a:pt x="13483298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05814" y="4720308"/>
            <a:ext cx="5449553" cy="4537992"/>
          </a:xfrm>
          <a:custGeom>
            <a:avLst/>
            <a:gdLst/>
            <a:ahLst/>
            <a:cxnLst/>
            <a:rect l="l" t="t" r="r" b="b"/>
            <a:pathLst>
              <a:path w="5449553" h="4537992">
                <a:moveTo>
                  <a:pt x="0" y="0"/>
                </a:moveTo>
                <a:lnTo>
                  <a:pt x="5449554" y="0"/>
                </a:lnTo>
                <a:lnTo>
                  <a:pt x="5449554" y="4537992"/>
                </a:lnTo>
                <a:lnTo>
                  <a:pt x="0" y="4537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3012735">
            <a:off x="8331452" y="-10675299"/>
            <a:ext cx="13483298" cy="14598059"/>
          </a:xfrm>
          <a:custGeom>
            <a:avLst/>
            <a:gdLst/>
            <a:ahLst/>
            <a:cxnLst/>
            <a:rect l="l" t="t" r="r" b="b"/>
            <a:pathLst>
              <a:path w="13483298" h="14598059">
                <a:moveTo>
                  <a:pt x="0" y="0"/>
                </a:moveTo>
                <a:lnTo>
                  <a:pt x="13483299" y="0"/>
                </a:lnTo>
                <a:lnTo>
                  <a:pt x="13483299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824387" y="542314"/>
            <a:ext cx="2709879" cy="8715986"/>
          </a:xfrm>
          <a:custGeom>
            <a:avLst/>
            <a:gdLst/>
            <a:ahLst/>
            <a:cxnLst/>
            <a:rect l="l" t="t" r="r" b="b"/>
            <a:pathLst>
              <a:path w="2709879" h="8715986">
                <a:moveTo>
                  <a:pt x="0" y="0"/>
                </a:moveTo>
                <a:lnTo>
                  <a:pt x="2709879" y="0"/>
                </a:lnTo>
                <a:lnTo>
                  <a:pt x="2709879" y="8715986"/>
                </a:lnTo>
                <a:lnTo>
                  <a:pt x="0" y="87159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301030" y="6437031"/>
            <a:ext cx="9685940" cy="979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0"/>
              </a:lnSpc>
            </a:pPr>
            <a:r>
              <a:rPr lang="en-US" sz="6200">
                <a:solidFill>
                  <a:srgbClr val="2D799C"/>
                </a:solidFill>
                <a:latin typeface="Nunito Bold Bold"/>
              </a:rPr>
              <a:t>LIMITATIONS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882322" y="7721636"/>
            <a:ext cx="10523357" cy="1379982"/>
            <a:chOff x="0" y="0"/>
            <a:chExt cx="2771584" cy="36345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71584" cy="363452"/>
            </a:xfrm>
            <a:custGeom>
              <a:avLst/>
              <a:gdLst/>
              <a:ahLst/>
              <a:cxnLst/>
              <a:rect l="l" t="t" r="r" b="b"/>
              <a:pathLst>
                <a:path w="2771584" h="363452">
                  <a:moveTo>
                    <a:pt x="8828" y="0"/>
                  </a:moveTo>
                  <a:lnTo>
                    <a:pt x="2762755" y="0"/>
                  </a:lnTo>
                  <a:cubicBezTo>
                    <a:pt x="2765097" y="0"/>
                    <a:pt x="2767342" y="930"/>
                    <a:pt x="2768998" y="2586"/>
                  </a:cubicBezTo>
                  <a:cubicBezTo>
                    <a:pt x="2770654" y="4241"/>
                    <a:pt x="2771584" y="6487"/>
                    <a:pt x="2771584" y="8828"/>
                  </a:cubicBezTo>
                  <a:lnTo>
                    <a:pt x="2771584" y="354624"/>
                  </a:lnTo>
                  <a:cubicBezTo>
                    <a:pt x="2771584" y="356965"/>
                    <a:pt x="2770654" y="359211"/>
                    <a:pt x="2768998" y="360866"/>
                  </a:cubicBezTo>
                  <a:cubicBezTo>
                    <a:pt x="2767342" y="362522"/>
                    <a:pt x="2765097" y="363452"/>
                    <a:pt x="2762755" y="363452"/>
                  </a:cubicBezTo>
                  <a:lnTo>
                    <a:pt x="8828" y="363452"/>
                  </a:lnTo>
                  <a:cubicBezTo>
                    <a:pt x="6487" y="363452"/>
                    <a:pt x="4241" y="362522"/>
                    <a:pt x="2586" y="360866"/>
                  </a:cubicBezTo>
                  <a:cubicBezTo>
                    <a:pt x="930" y="359211"/>
                    <a:pt x="0" y="356965"/>
                    <a:pt x="0" y="354624"/>
                  </a:cubicBezTo>
                  <a:lnTo>
                    <a:pt x="0" y="8828"/>
                  </a:lnTo>
                  <a:cubicBezTo>
                    <a:pt x="0" y="6487"/>
                    <a:pt x="930" y="4241"/>
                    <a:pt x="2586" y="2586"/>
                  </a:cubicBezTo>
                  <a:cubicBezTo>
                    <a:pt x="4241" y="930"/>
                    <a:pt x="6487" y="0"/>
                    <a:pt x="8828" y="0"/>
                  </a:cubicBezTo>
                  <a:close/>
                </a:path>
              </a:pathLst>
            </a:custGeom>
            <a:solidFill>
              <a:srgbClr val="A5DAF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2771584" cy="420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734061" lvl="1" indent="-367031" algn="l">
                <a:lnSpc>
                  <a:spcPts val="4760"/>
                </a:lnSpc>
                <a:buFont typeface="Arial"/>
                <a:buChar char="•"/>
              </a:pPr>
              <a:r>
                <a:rPr lang="en-US" sz="3400">
                  <a:solidFill>
                    <a:srgbClr val="5C3224"/>
                  </a:solidFill>
                  <a:latin typeface="Nunito"/>
                </a:rPr>
                <a:t>Basis for model parameters</a:t>
              </a:r>
            </a:p>
            <a:p>
              <a:pPr marL="734061" lvl="1" indent="-367031" algn="l">
                <a:lnSpc>
                  <a:spcPts val="4760"/>
                </a:lnSpc>
                <a:buFont typeface="Arial"/>
                <a:buChar char="•"/>
              </a:pPr>
              <a:r>
                <a:rPr lang="en-US" sz="3400">
                  <a:solidFill>
                    <a:srgbClr val="5C3224"/>
                  </a:solidFill>
                  <a:latin typeface="Nunito"/>
                </a:rPr>
                <a:t>Cross-validation parameters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-182138" y="9586799"/>
            <a:ext cx="5911324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9"/>
              </a:lnSpc>
            </a:pPr>
            <a:r>
              <a:rPr lang="en-US" sz="1899">
                <a:solidFill>
                  <a:srgbClr val="FFFFFF"/>
                </a:solidFill>
                <a:latin typeface="Nunito"/>
              </a:rPr>
              <a:t>Franco: Predicting diabetes risk using ensemble techniques and explainable artificial intelligence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293360" y="9662999"/>
            <a:ext cx="1700641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300">
                <a:solidFill>
                  <a:srgbClr val="5C3224"/>
                </a:solidFill>
                <a:latin typeface="Nunito Bold"/>
              </a:rPr>
              <a:t>Slide 14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301030" y="1405206"/>
            <a:ext cx="9685940" cy="979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0"/>
              </a:lnSpc>
            </a:pPr>
            <a:r>
              <a:rPr lang="en-US" sz="6200">
                <a:solidFill>
                  <a:srgbClr val="2D799C"/>
                </a:solidFill>
                <a:latin typeface="Nunito Bold Bold"/>
              </a:rPr>
              <a:t>SUMMARY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3882322" y="2563368"/>
            <a:ext cx="10523357" cy="2580132"/>
            <a:chOff x="0" y="0"/>
            <a:chExt cx="2771584" cy="67954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771584" cy="679541"/>
            </a:xfrm>
            <a:custGeom>
              <a:avLst/>
              <a:gdLst/>
              <a:ahLst/>
              <a:cxnLst/>
              <a:rect l="l" t="t" r="r" b="b"/>
              <a:pathLst>
                <a:path w="2771584" h="679541">
                  <a:moveTo>
                    <a:pt x="8828" y="0"/>
                  </a:moveTo>
                  <a:lnTo>
                    <a:pt x="2762755" y="0"/>
                  </a:lnTo>
                  <a:cubicBezTo>
                    <a:pt x="2765097" y="0"/>
                    <a:pt x="2767342" y="930"/>
                    <a:pt x="2768998" y="2586"/>
                  </a:cubicBezTo>
                  <a:cubicBezTo>
                    <a:pt x="2770654" y="4241"/>
                    <a:pt x="2771584" y="6487"/>
                    <a:pt x="2771584" y="8828"/>
                  </a:cubicBezTo>
                  <a:lnTo>
                    <a:pt x="2771584" y="670713"/>
                  </a:lnTo>
                  <a:cubicBezTo>
                    <a:pt x="2771584" y="673054"/>
                    <a:pt x="2770654" y="675300"/>
                    <a:pt x="2768998" y="676955"/>
                  </a:cubicBezTo>
                  <a:cubicBezTo>
                    <a:pt x="2767342" y="678611"/>
                    <a:pt x="2765097" y="679541"/>
                    <a:pt x="2762755" y="679541"/>
                  </a:cubicBezTo>
                  <a:lnTo>
                    <a:pt x="8828" y="679541"/>
                  </a:lnTo>
                  <a:cubicBezTo>
                    <a:pt x="6487" y="679541"/>
                    <a:pt x="4241" y="678611"/>
                    <a:pt x="2586" y="676955"/>
                  </a:cubicBezTo>
                  <a:cubicBezTo>
                    <a:pt x="930" y="675300"/>
                    <a:pt x="0" y="673054"/>
                    <a:pt x="0" y="670713"/>
                  </a:cubicBezTo>
                  <a:lnTo>
                    <a:pt x="0" y="8828"/>
                  </a:lnTo>
                  <a:cubicBezTo>
                    <a:pt x="0" y="6487"/>
                    <a:pt x="930" y="4241"/>
                    <a:pt x="2586" y="2586"/>
                  </a:cubicBezTo>
                  <a:cubicBezTo>
                    <a:pt x="4241" y="930"/>
                    <a:pt x="6487" y="0"/>
                    <a:pt x="8828" y="0"/>
                  </a:cubicBezTo>
                  <a:close/>
                </a:path>
              </a:pathLst>
            </a:custGeom>
            <a:solidFill>
              <a:srgbClr val="A5DAF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2771584" cy="736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734061" lvl="1" indent="-367031" algn="l">
                <a:lnSpc>
                  <a:spcPts val="4760"/>
                </a:lnSpc>
                <a:buFont typeface="Arial"/>
                <a:buChar char="•"/>
              </a:pPr>
              <a:r>
                <a:rPr lang="en-US" sz="3400" dirty="0">
                  <a:solidFill>
                    <a:srgbClr val="5C3224"/>
                  </a:solidFill>
                  <a:latin typeface="Nunito"/>
                </a:rPr>
                <a:t>Compared three ensemble machine learning techniques</a:t>
              </a:r>
            </a:p>
            <a:p>
              <a:pPr marL="734061" lvl="1" indent="-367031" algn="l">
                <a:lnSpc>
                  <a:spcPts val="4760"/>
                </a:lnSpc>
                <a:buFont typeface="Arial"/>
                <a:buChar char="•"/>
              </a:pPr>
              <a:r>
                <a:rPr lang="en-US" sz="3400" dirty="0">
                  <a:solidFill>
                    <a:srgbClr val="5C3224"/>
                  </a:solidFill>
                  <a:latin typeface="Nunito"/>
                </a:rPr>
                <a:t>Random Forest has highest accuracy</a:t>
              </a:r>
            </a:p>
            <a:p>
              <a:pPr marL="734061" lvl="1" indent="-367031" algn="l">
                <a:lnSpc>
                  <a:spcPts val="4760"/>
                </a:lnSpc>
                <a:buFont typeface="Arial"/>
                <a:buChar char="•"/>
              </a:pPr>
              <a:r>
                <a:rPr lang="en-US" sz="3400" dirty="0">
                  <a:solidFill>
                    <a:srgbClr val="5C3224"/>
                  </a:solidFill>
                  <a:latin typeface="Nunito"/>
                </a:rPr>
                <a:t>Used SHAP to explain random forest predictions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-3762117" y="5970932"/>
            <a:ext cx="13483298" cy="14598059"/>
          </a:xfrm>
          <a:custGeom>
            <a:avLst/>
            <a:gdLst/>
            <a:ahLst/>
            <a:cxnLst/>
            <a:rect l="l" t="t" r="r" b="b"/>
            <a:pathLst>
              <a:path w="13483298" h="14598059">
                <a:moveTo>
                  <a:pt x="0" y="0"/>
                </a:moveTo>
                <a:lnTo>
                  <a:pt x="13483298" y="0"/>
                </a:lnTo>
                <a:lnTo>
                  <a:pt x="13483298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3012735">
            <a:off x="8331452" y="-10675299"/>
            <a:ext cx="13483298" cy="14598059"/>
          </a:xfrm>
          <a:custGeom>
            <a:avLst/>
            <a:gdLst/>
            <a:ahLst/>
            <a:cxnLst/>
            <a:rect l="l" t="t" r="r" b="b"/>
            <a:pathLst>
              <a:path w="13483298" h="14598059">
                <a:moveTo>
                  <a:pt x="0" y="0"/>
                </a:moveTo>
                <a:lnTo>
                  <a:pt x="13483299" y="0"/>
                </a:lnTo>
                <a:lnTo>
                  <a:pt x="13483299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824387" y="542314"/>
            <a:ext cx="2709879" cy="8715986"/>
          </a:xfrm>
          <a:custGeom>
            <a:avLst/>
            <a:gdLst/>
            <a:ahLst/>
            <a:cxnLst/>
            <a:rect l="l" t="t" r="r" b="b"/>
            <a:pathLst>
              <a:path w="2709879" h="8715986">
                <a:moveTo>
                  <a:pt x="0" y="0"/>
                </a:moveTo>
                <a:lnTo>
                  <a:pt x="2709879" y="0"/>
                </a:lnTo>
                <a:lnTo>
                  <a:pt x="2709879" y="8715986"/>
                </a:lnTo>
                <a:lnTo>
                  <a:pt x="0" y="87159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301030" y="2361897"/>
            <a:ext cx="9685940" cy="979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0"/>
              </a:lnSpc>
            </a:pPr>
            <a:r>
              <a:rPr lang="en-US" sz="6200">
                <a:solidFill>
                  <a:srgbClr val="2D799C"/>
                </a:solidFill>
                <a:latin typeface="Nunito Bold Bold"/>
              </a:rPr>
              <a:t>FUTURE WORK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301030" y="3606739"/>
            <a:ext cx="9685940" cy="1536761"/>
            <a:chOff x="0" y="0"/>
            <a:chExt cx="2551029" cy="4047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51029" cy="404744"/>
            </a:xfrm>
            <a:custGeom>
              <a:avLst/>
              <a:gdLst/>
              <a:ahLst/>
              <a:cxnLst/>
              <a:rect l="l" t="t" r="r" b="b"/>
              <a:pathLst>
                <a:path w="2551029" h="404744">
                  <a:moveTo>
                    <a:pt x="9592" y="0"/>
                  </a:moveTo>
                  <a:lnTo>
                    <a:pt x="2541438" y="0"/>
                  </a:lnTo>
                  <a:cubicBezTo>
                    <a:pt x="2546735" y="0"/>
                    <a:pt x="2551029" y="4294"/>
                    <a:pt x="2551029" y="9592"/>
                  </a:cubicBezTo>
                  <a:lnTo>
                    <a:pt x="2551029" y="395152"/>
                  </a:lnTo>
                  <a:cubicBezTo>
                    <a:pt x="2551029" y="400449"/>
                    <a:pt x="2546735" y="404744"/>
                    <a:pt x="2541438" y="404744"/>
                  </a:cubicBezTo>
                  <a:lnTo>
                    <a:pt x="9592" y="404744"/>
                  </a:lnTo>
                  <a:cubicBezTo>
                    <a:pt x="4294" y="404744"/>
                    <a:pt x="0" y="400449"/>
                    <a:pt x="0" y="395152"/>
                  </a:cubicBezTo>
                  <a:lnTo>
                    <a:pt x="0" y="9592"/>
                  </a:lnTo>
                  <a:cubicBezTo>
                    <a:pt x="0" y="4294"/>
                    <a:pt x="4294" y="0"/>
                    <a:pt x="9592" y="0"/>
                  </a:cubicBezTo>
                  <a:close/>
                </a:path>
              </a:pathLst>
            </a:custGeom>
            <a:solidFill>
              <a:srgbClr val="A5DAF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551029" cy="4618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734061" lvl="1" indent="-367031" algn="l">
                <a:lnSpc>
                  <a:spcPts val="4760"/>
                </a:lnSpc>
                <a:buFont typeface="Arial"/>
                <a:buChar char="•"/>
              </a:pPr>
              <a:r>
                <a:rPr lang="en-US" sz="3400">
                  <a:solidFill>
                    <a:srgbClr val="5C3224"/>
                  </a:solidFill>
                  <a:latin typeface="Nunito"/>
                </a:rPr>
                <a:t>Increase number of features</a:t>
              </a:r>
            </a:p>
            <a:p>
              <a:pPr marL="734061" lvl="1" indent="-367031" algn="l">
                <a:lnSpc>
                  <a:spcPts val="4760"/>
                </a:lnSpc>
                <a:buFont typeface="Arial"/>
                <a:buChar char="•"/>
              </a:pPr>
              <a:r>
                <a:rPr lang="en-US" sz="3400">
                  <a:solidFill>
                    <a:srgbClr val="5C3224"/>
                  </a:solidFill>
                  <a:latin typeface="Nunito"/>
                </a:rPr>
                <a:t>Hypertune parameters of models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605814" y="4720308"/>
            <a:ext cx="5449553" cy="4537992"/>
          </a:xfrm>
          <a:custGeom>
            <a:avLst/>
            <a:gdLst/>
            <a:ahLst/>
            <a:cxnLst/>
            <a:rect l="l" t="t" r="r" b="b"/>
            <a:pathLst>
              <a:path w="5449553" h="4537992">
                <a:moveTo>
                  <a:pt x="0" y="0"/>
                </a:moveTo>
                <a:lnTo>
                  <a:pt x="5449554" y="0"/>
                </a:lnTo>
                <a:lnTo>
                  <a:pt x="5449554" y="4537992"/>
                </a:lnTo>
                <a:lnTo>
                  <a:pt x="0" y="45379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-182138" y="9586799"/>
            <a:ext cx="5911324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9"/>
              </a:lnSpc>
            </a:pPr>
            <a:r>
              <a:rPr lang="en-US" sz="1899">
                <a:solidFill>
                  <a:srgbClr val="FFFFFF"/>
                </a:solidFill>
                <a:latin typeface="Nunito"/>
              </a:rPr>
              <a:t>Franco: Predicting diabetes risk using ensemble techniques and explainable artificial intelligence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293360" y="9662999"/>
            <a:ext cx="1700641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300">
                <a:solidFill>
                  <a:srgbClr val="5C3224"/>
                </a:solidFill>
                <a:latin typeface="Nunito Bold"/>
              </a:rPr>
              <a:t>Slide 15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79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04487" y="2981325"/>
            <a:ext cx="7474389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50"/>
              </a:lnSpc>
            </a:pPr>
            <a:r>
              <a:rPr lang="en-US" sz="9000">
                <a:solidFill>
                  <a:srgbClr val="FFC9B3"/>
                </a:solidFill>
                <a:latin typeface="Nunito Bold Bold"/>
              </a:rPr>
              <a:t>THANK YOU!</a:t>
            </a:r>
          </a:p>
        </p:txBody>
      </p:sp>
      <p:sp>
        <p:nvSpPr>
          <p:cNvPr id="3" name="Freeform 3"/>
          <p:cNvSpPr/>
          <p:nvPr/>
        </p:nvSpPr>
        <p:spPr>
          <a:xfrm rot="6737149" flipH="1" flipV="1">
            <a:off x="-7476913" y="-9145504"/>
            <a:ext cx="15744553" cy="13339931"/>
          </a:xfrm>
          <a:custGeom>
            <a:avLst/>
            <a:gdLst/>
            <a:ahLst/>
            <a:cxnLst/>
            <a:rect l="l" t="t" r="r" b="b"/>
            <a:pathLst>
              <a:path w="15744553" h="13339931">
                <a:moveTo>
                  <a:pt x="15744553" y="13339931"/>
                </a:moveTo>
                <a:lnTo>
                  <a:pt x="0" y="13339931"/>
                </a:lnTo>
                <a:lnTo>
                  <a:pt x="0" y="0"/>
                </a:lnTo>
                <a:lnTo>
                  <a:pt x="15744553" y="0"/>
                </a:lnTo>
                <a:lnTo>
                  <a:pt x="15744553" y="1333993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585351">
            <a:off x="-3415423" y="-5153869"/>
            <a:ext cx="8238809" cy="8919970"/>
          </a:xfrm>
          <a:custGeom>
            <a:avLst/>
            <a:gdLst/>
            <a:ahLst/>
            <a:cxnLst/>
            <a:rect l="l" t="t" r="r" b="b"/>
            <a:pathLst>
              <a:path w="8238809" h="8919970">
                <a:moveTo>
                  <a:pt x="0" y="0"/>
                </a:moveTo>
                <a:lnTo>
                  <a:pt x="8238808" y="0"/>
                </a:lnTo>
                <a:lnTo>
                  <a:pt x="8238808" y="8919970"/>
                </a:lnTo>
                <a:lnTo>
                  <a:pt x="0" y="8919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6590698">
            <a:off x="10415723" y="5944493"/>
            <a:ext cx="15744553" cy="13339931"/>
          </a:xfrm>
          <a:custGeom>
            <a:avLst/>
            <a:gdLst/>
            <a:ahLst/>
            <a:cxnLst/>
            <a:rect l="l" t="t" r="r" b="b"/>
            <a:pathLst>
              <a:path w="15744553" h="13339931">
                <a:moveTo>
                  <a:pt x="0" y="0"/>
                </a:moveTo>
                <a:lnTo>
                  <a:pt x="15744554" y="0"/>
                </a:lnTo>
                <a:lnTo>
                  <a:pt x="15744554" y="13339931"/>
                </a:lnTo>
                <a:lnTo>
                  <a:pt x="0" y="13339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6793149">
            <a:off x="13648912" y="6418903"/>
            <a:ext cx="7527211" cy="8149539"/>
          </a:xfrm>
          <a:custGeom>
            <a:avLst/>
            <a:gdLst/>
            <a:ahLst/>
            <a:cxnLst/>
            <a:rect l="l" t="t" r="r" b="b"/>
            <a:pathLst>
              <a:path w="7527211" h="8149539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986904" y="4685481"/>
            <a:ext cx="14709555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99"/>
              </a:lnSpc>
            </a:pPr>
            <a:r>
              <a:rPr lang="en-US" sz="2499">
                <a:solidFill>
                  <a:srgbClr val="FFC9B3"/>
                </a:solidFill>
                <a:latin typeface="Nunito Bold"/>
              </a:rPr>
              <a:t>Reference:</a:t>
            </a:r>
          </a:p>
          <a:p>
            <a:pPr marL="539746" lvl="1" indent="-269873" algn="just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FFC9B3"/>
                </a:solidFill>
                <a:latin typeface="Nunito"/>
              </a:rPr>
              <a:t>Vijayan V.V., Anjali C. Prediction and diagnosis of diabetes mellitus—A machine learning approach; Proceedings of the 2015 IEEE Recent Advances in Intelligent Computational Systems (RAICS); Kerala, India. 10–12 December 2015; pp. 122–127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79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05223" y="4444226"/>
            <a:ext cx="11877554" cy="188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00"/>
              </a:lnSpc>
            </a:pPr>
            <a:r>
              <a:rPr lang="en-US" sz="12000">
                <a:solidFill>
                  <a:srgbClr val="FFC9B3"/>
                </a:solidFill>
                <a:latin typeface="Nunito Bold Bold"/>
              </a:rPr>
              <a:t>DIABETES</a:t>
            </a:r>
          </a:p>
        </p:txBody>
      </p:sp>
      <p:sp>
        <p:nvSpPr>
          <p:cNvPr id="3" name="Freeform 3"/>
          <p:cNvSpPr/>
          <p:nvPr/>
        </p:nvSpPr>
        <p:spPr>
          <a:xfrm rot="6590698" flipH="1" flipV="1">
            <a:off x="-7674595" y="-9443440"/>
            <a:ext cx="15744553" cy="13339931"/>
          </a:xfrm>
          <a:custGeom>
            <a:avLst/>
            <a:gdLst/>
            <a:ahLst/>
            <a:cxnLst/>
            <a:rect l="l" t="t" r="r" b="b"/>
            <a:pathLst>
              <a:path w="15744553" h="13339931">
                <a:moveTo>
                  <a:pt x="15744553" y="13339931"/>
                </a:moveTo>
                <a:lnTo>
                  <a:pt x="0" y="13339931"/>
                </a:lnTo>
                <a:lnTo>
                  <a:pt x="0" y="0"/>
                </a:lnTo>
                <a:lnTo>
                  <a:pt x="15744553" y="0"/>
                </a:lnTo>
                <a:lnTo>
                  <a:pt x="15744553" y="1333993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720732">
            <a:off x="-3415423" y="-5906785"/>
            <a:ext cx="8238809" cy="8919970"/>
          </a:xfrm>
          <a:custGeom>
            <a:avLst/>
            <a:gdLst/>
            <a:ahLst/>
            <a:cxnLst/>
            <a:rect l="l" t="t" r="r" b="b"/>
            <a:pathLst>
              <a:path w="8238809" h="8919970">
                <a:moveTo>
                  <a:pt x="0" y="0"/>
                </a:moveTo>
                <a:lnTo>
                  <a:pt x="8238808" y="0"/>
                </a:lnTo>
                <a:lnTo>
                  <a:pt x="8238808" y="8919970"/>
                </a:lnTo>
                <a:lnTo>
                  <a:pt x="0" y="8919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6590698">
            <a:off x="12082048" y="4964996"/>
            <a:ext cx="15744553" cy="13339931"/>
          </a:xfrm>
          <a:custGeom>
            <a:avLst/>
            <a:gdLst/>
            <a:ahLst/>
            <a:cxnLst/>
            <a:rect l="l" t="t" r="r" b="b"/>
            <a:pathLst>
              <a:path w="15744553" h="13339931">
                <a:moveTo>
                  <a:pt x="0" y="0"/>
                </a:moveTo>
                <a:lnTo>
                  <a:pt x="15744553" y="0"/>
                </a:lnTo>
                <a:lnTo>
                  <a:pt x="15744553" y="13339931"/>
                </a:lnTo>
                <a:lnTo>
                  <a:pt x="0" y="13339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6793149">
            <a:off x="15130457" y="6295456"/>
            <a:ext cx="7527211" cy="8149539"/>
          </a:xfrm>
          <a:custGeom>
            <a:avLst/>
            <a:gdLst/>
            <a:ahLst/>
            <a:cxnLst/>
            <a:rect l="l" t="t" r="r" b="b"/>
            <a:pathLst>
              <a:path w="7527211" h="8149539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283973" y="2466616"/>
            <a:ext cx="1244369" cy="1698797"/>
          </a:xfrm>
          <a:custGeom>
            <a:avLst/>
            <a:gdLst/>
            <a:ahLst/>
            <a:cxnLst/>
            <a:rect l="l" t="t" r="r" b="b"/>
            <a:pathLst>
              <a:path w="1244369" h="1698797">
                <a:moveTo>
                  <a:pt x="0" y="0"/>
                </a:moveTo>
                <a:lnTo>
                  <a:pt x="1244369" y="0"/>
                </a:lnTo>
                <a:lnTo>
                  <a:pt x="1244369" y="1698797"/>
                </a:lnTo>
                <a:lnTo>
                  <a:pt x="0" y="16987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3320227" y="3059392"/>
            <a:ext cx="1986805" cy="2662385"/>
          </a:xfrm>
          <a:custGeom>
            <a:avLst/>
            <a:gdLst/>
            <a:ahLst/>
            <a:cxnLst/>
            <a:rect l="l" t="t" r="r" b="b"/>
            <a:pathLst>
              <a:path w="1986805" h="2662385">
                <a:moveTo>
                  <a:pt x="0" y="0"/>
                </a:moveTo>
                <a:lnTo>
                  <a:pt x="1986805" y="0"/>
                </a:lnTo>
                <a:lnTo>
                  <a:pt x="1986805" y="2662385"/>
                </a:lnTo>
                <a:lnTo>
                  <a:pt x="0" y="26623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596871" y="4675515"/>
            <a:ext cx="1964207" cy="1480521"/>
          </a:xfrm>
          <a:custGeom>
            <a:avLst/>
            <a:gdLst/>
            <a:ahLst/>
            <a:cxnLst/>
            <a:rect l="l" t="t" r="r" b="b"/>
            <a:pathLst>
              <a:path w="1964207" h="1480521">
                <a:moveTo>
                  <a:pt x="0" y="0"/>
                </a:moveTo>
                <a:lnTo>
                  <a:pt x="1964207" y="0"/>
                </a:lnTo>
                <a:lnTo>
                  <a:pt x="1964207" y="1480521"/>
                </a:lnTo>
                <a:lnTo>
                  <a:pt x="0" y="14805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328007" y="3671689"/>
            <a:ext cx="2501845" cy="2483650"/>
          </a:xfrm>
          <a:custGeom>
            <a:avLst/>
            <a:gdLst/>
            <a:ahLst/>
            <a:cxnLst/>
            <a:rect l="l" t="t" r="r" b="b"/>
            <a:pathLst>
              <a:path w="2501845" h="2483650">
                <a:moveTo>
                  <a:pt x="0" y="0"/>
                </a:moveTo>
                <a:lnTo>
                  <a:pt x="2501845" y="0"/>
                </a:lnTo>
                <a:lnTo>
                  <a:pt x="2501845" y="2483650"/>
                </a:lnTo>
                <a:lnTo>
                  <a:pt x="0" y="24836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28700" y="3070190"/>
            <a:ext cx="2598613" cy="2786038"/>
          </a:xfrm>
          <a:custGeom>
            <a:avLst/>
            <a:gdLst/>
            <a:ahLst/>
            <a:cxnLst/>
            <a:rect l="l" t="t" r="r" b="b"/>
            <a:pathLst>
              <a:path w="2598613" h="2786038">
                <a:moveTo>
                  <a:pt x="0" y="0"/>
                </a:moveTo>
                <a:lnTo>
                  <a:pt x="2598613" y="0"/>
                </a:lnTo>
                <a:lnTo>
                  <a:pt x="2598613" y="2786038"/>
                </a:lnTo>
                <a:lnTo>
                  <a:pt x="0" y="278603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497211" y="6556086"/>
            <a:ext cx="15762089" cy="1092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5"/>
              </a:lnSpc>
              <a:spcBef>
                <a:spcPct val="0"/>
              </a:spcBef>
            </a:pPr>
            <a:r>
              <a:rPr lang="en-US" sz="3500">
                <a:solidFill>
                  <a:srgbClr val="FFC9B3"/>
                </a:solidFill>
                <a:latin typeface="Nunito Bold"/>
              </a:rPr>
              <a:t>The only method of preventing diabetes complications is to identify and treat the disease early (Vijavan et al. 2015)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-182138" y="9586799"/>
            <a:ext cx="5911324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9"/>
              </a:lnSpc>
            </a:pPr>
            <a:r>
              <a:rPr lang="en-US" sz="1899">
                <a:solidFill>
                  <a:srgbClr val="FFFFFF"/>
                </a:solidFill>
                <a:latin typeface="Nunito"/>
              </a:rPr>
              <a:t>Franco: Predicting diabetes risk using ensemble techniques and explainable artificial intelligence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524599" y="9662999"/>
            <a:ext cx="1469402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300">
                <a:solidFill>
                  <a:srgbClr val="5C3224"/>
                </a:solidFill>
                <a:latin typeface="Nunito Bold"/>
              </a:rPr>
              <a:t>Slide 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608294">
            <a:off x="-5855687" y="2702447"/>
            <a:ext cx="15030108" cy="16272755"/>
          </a:xfrm>
          <a:custGeom>
            <a:avLst/>
            <a:gdLst/>
            <a:ahLst/>
            <a:cxnLst/>
            <a:rect l="l" t="t" r="r" b="b"/>
            <a:pathLst>
              <a:path w="15030108" h="16272755">
                <a:moveTo>
                  <a:pt x="0" y="0"/>
                </a:moveTo>
                <a:lnTo>
                  <a:pt x="15030108" y="0"/>
                </a:lnTo>
                <a:lnTo>
                  <a:pt x="15030108" y="16272755"/>
                </a:lnTo>
                <a:lnTo>
                  <a:pt x="0" y="162727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7698310">
            <a:off x="11574186" y="-5252993"/>
            <a:ext cx="8955179" cy="9695568"/>
          </a:xfrm>
          <a:custGeom>
            <a:avLst/>
            <a:gdLst/>
            <a:ahLst/>
            <a:cxnLst/>
            <a:rect l="l" t="t" r="r" b="b"/>
            <a:pathLst>
              <a:path w="8955179" h="9695568">
                <a:moveTo>
                  <a:pt x="0" y="0"/>
                </a:moveTo>
                <a:lnTo>
                  <a:pt x="8955179" y="0"/>
                </a:lnTo>
                <a:lnTo>
                  <a:pt x="8955179" y="9695567"/>
                </a:lnTo>
                <a:lnTo>
                  <a:pt x="0" y="96955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2701995" y="3480974"/>
            <a:ext cx="14557305" cy="3413760"/>
            <a:chOff x="0" y="0"/>
            <a:chExt cx="3834023" cy="8990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34023" cy="899097"/>
            </a:xfrm>
            <a:custGeom>
              <a:avLst/>
              <a:gdLst/>
              <a:ahLst/>
              <a:cxnLst/>
              <a:rect l="l" t="t" r="r" b="b"/>
              <a:pathLst>
                <a:path w="3834023" h="899097">
                  <a:moveTo>
                    <a:pt x="6382" y="0"/>
                  </a:moveTo>
                  <a:lnTo>
                    <a:pt x="3827641" y="0"/>
                  </a:lnTo>
                  <a:cubicBezTo>
                    <a:pt x="3829333" y="0"/>
                    <a:pt x="3830956" y="672"/>
                    <a:pt x="3832153" y="1869"/>
                  </a:cubicBezTo>
                  <a:cubicBezTo>
                    <a:pt x="3833350" y="3066"/>
                    <a:pt x="3834023" y="4689"/>
                    <a:pt x="3834023" y="6382"/>
                  </a:cubicBezTo>
                  <a:lnTo>
                    <a:pt x="3834023" y="892715"/>
                  </a:lnTo>
                  <a:cubicBezTo>
                    <a:pt x="3834023" y="896240"/>
                    <a:pt x="3831165" y="899097"/>
                    <a:pt x="3827641" y="899097"/>
                  </a:cubicBezTo>
                  <a:lnTo>
                    <a:pt x="6382" y="899097"/>
                  </a:lnTo>
                  <a:cubicBezTo>
                    <a:pt x="4689" y="899097"/>
                    <a:pt x="3066" y="898425"/>
                    <a:pt x="1869" y="897228"/>
                  </a:cubicBezTo>
                  <a:cubicBezTo>
                    <a:pt x="672" y="896031"/>
                    <a:pt x="0" y="894408"/>
                    <a:pt x="0" y="892715"/>
                  </a:cubicBezTo>
                  <a:lnTo>
                    <a:pt x="0" y="6382"/>
                  </a:lnTo>
                  <a:cubicBezTo>
                    <a:pt x="0" y="4689"/>
                    <a:pt x="672" y="3066"/>
                    <a:pt x="1869" y="1869"/>
                  </a:cubicBezTo>
                  <a:cubicBezTo>
                    <a:pt x="3066" y="672"/>
                    <a:pt x="4689" y="0"/>
                    <a:pt x="63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85725"/>
              <a:ext cx="3834023" cy="9848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971550" lvl="1" indent="-485775" algn="l">
                <a:lnSpc>
                  <a:spcPts val="6299"/>
                </a:lnSpc>
                <a:buFont typeface="Arial"/>
                <a:buChar char="•"/>
              </a:pPr>
              <a:r>
                <a:rPr lang="en-US" sz="4500">
                  <a:solidFill>
                    <a:srgbClr val="5C3224"/>
                  </a:solidFill>
                  <a:latin typeface="Nunito"/>
                </a:rPr>
                <a:t>Utilized to </a:t>
              </a:r>
              <a:r>
                <a:rPr lang="en-US" sz="4500">
                  <a:solidFill>
                    <a:srgbClr val="5C3224"/>
                  </a:solidFill>
                  <a:latin typeface="Nunito Bold"/>
                </a:rPr>
                <a:t>forecast diseases</a:t>
              </a:r>
            </a:p>
            <a:p>
              <a:pPr marL="971550" lvl="1" indent="-485775" algn="l">
                <a:lnSpc>
                  <a:spcPts val="6299"/>
                </a:lnSpc>
                <a:buFont typeface="Arial"/>
                <a:buChar char="•"/>
              </a:pPr>
              <a:r>
                <a:rPr lang="en-US" sz="4500">
                  <a:solidFill>
                    <a:srgbClr val="5C3224"/>
                  </a:solidFill>
                  <a:latin typeface="Nunito"/>
                </a:rPr>
                <a:t>Comparison of classifiers:</a:t>
              </a:r>
            </a:p>
            <a:p>
              <a:pPr marL="1943100" lvl="2" indent="-647700" algn="l">
                <a:lnSpc>
                  <a:spcPts val="6299"/>
                </a:lnSpc>
                <a:buFont typeface="Arial"/>
                <a:buChar char="⚬"/>
              </a:pPr>
              <a:r>
                <a:rPr lang="en-US" sz="4500">
                  <a:solidFill>
                    <a:srgbClr val="5C3224"/>
                  </a:solidFill>
                  <a:latin typeface="Nunito"/>
                </a:rPr>
                <a:t>Early-stage risks of diabetes and</a:t>
              </a:r>
              <a:r>
                <a:rPr lang="en-US" sz="4500">
                  <a:solidFill>
                    <a:srgbClr val="5C3224"/>
                  </a:solidFill>
                  <a:latin typeface="Nunito Bold"/>
                </a:rPr>
                <a:t> ensemble techniques</a:t>
              </a:r>
              <a:r>
                <a:rPr lang="en-US" sz="4500">
                  <a:solidFill>
                    <a:srgbClr val="5C3224"/>
                  </a:solidFill>
                  <a:latin typeface="Nunito"/>
                </a:rPr>
                <a:t> were found with </a:t>
              </a:r>
              <a:r>
                <a:rPr lang="en-US" sz="4500">
                  <a:solidFill>
                    <a:srgbClr val="5C3224"/>
                  </a:solidFill>
                  <a:latin typeface="Nunito Bold"/>
                </a:rPr>
                <a:t>higher accuracy.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997650" y="1943535"/>
            <a:ext cx="1491486" cy="129013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489136" y="2062095"/>
            <a:ext cx="11309728" cy="1254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>
                <a:solidFill>
                  <a:srgbClr val="2D799C"/>
                </a:solidFill>
                <a:latin typeface="Nunito Bold Bold"/>
              </a:rPr>
              <a:t>MACHINE LEARNING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182138" y="9586799"/>
            <a:ext cx="5911324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9"/>
              </a:lnSpc>
            </a:pPr>
            <a:r>
              <a:rPr lang="en-US" sz="1899">
                <a:solidFill>
                  <a:srgbClr val="FFFFFF"/>
                </a:solidFill>
                <a:latin typeface="Nunito"/>
              </a:rPr>
              <a:t>Franco: Predicting diabetes risk using ensemble techniques and explainable artificial intelligence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524599" y="9662999"/>
            <a:ext cx="1469402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300">
                <a:solidFill>
                  <a:srgbClr val="5C3224"/>
                </a:solidFill>
                <a:latin typeface="Nunito Bold"/>
              </a:rPr>
              <a:t>Slide 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608294">
            <a:off x="-5855687" y="2702447"/>
            <a:ext cx="15030108" cy="16272755"/>
          </a:xfrm>
          <a:custGeom>
            <a:avLst/>
            <a:gdLst/>
            <a:ahLst/>
            <a:cxnLst/>
            <a:rect l="l" t="t" r="r" b="b"/>
            <a:pathLst>
              <a:path w="15030108" h="16272755">
                <a:moveTo>
                  <a:pt x="0" y="0"/>
                </a:moveTo>
                <a:lnTo>
                  <a:pt x="15030108" y="0"/>
                </a:lnTo>
                <a:lnTo>
                  <a:pt x="15030108" y="16272755"/>
                </a:lnTo>
                <a:lnTo>
                  <a:pt x="0" y="162727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7698310">
            <a:off x="11574186" y="-5252993"/>
            <a:ext cx="8955179" cy="9695568"/>
          </a:xfrm>
          <a:custGeom>
            <a:avLst/>
            <a:gdLst/>
            <a:ahLst/>
            <a:cxnLst/>
            <a:rect l="l" t="t" r="r" b="b"/>
            <a:pathLst>
              <a:path w="8955179" h="9695568">
                <a:moveTo>
                  <a:pt x="0" y="0"/>
                </a:moveTo>
                <a:lnTo>
                  <a:pt x="8955179" y="0"/>
                </a:lnTo>
                <a:lnTo>
                  <a:pt x="8955179" y="9695567"/>
                </a:lnTo>
                <a:lnTo>
                  <a:pt x="0" y="96955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967294" y="3436620"/>
            <a:ext cx="15292006" cy="3413760"/>
            <a:chOff x="0" y="0"/>
            <a:chExt cx="4027524" cy="8990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27524" cy="899097"/>
            </a:xfrm>
            <a:custGeom>
              <a:avLst/>
              <a:gdLst/>
              <a:ahLst/>
              <a:cxnLst/>
              <a:rect l="l" t="t" r="r" b="b"/>
              <a:pathLst>
                <a:path w="4027524" h="899097">
                  <a:moveTo>
                    <a:pt x="6075" y="0"/>
                  </a:moveTo>
                  <a:lnTo>
                    <a:pt x="4021449" y="0"/>
                  </a:lnTo>
                  <a:cubicBezTo>
                    <a:pt x="4024804" y="0"/>
                    <a:pt x="4027524" y="2720"/>
                    <a:pt x="4027524" y="6075"/>
                  </a:cubicBezTo>
                  <a:lnTo>
                    <a:pt x="4027524" y="893022"/>
                  </a:lnTo>
                  <a:cubicBezTo>
                    <a:pt x="4027524" y="896377"/>
                    <a:pt x="4024804" y="899097"/>
                    <a:pt x="4021449" y="899097"/>
                  </a:cubicBezTo>
                  <a:lnTo>
                    <a:pt x="6075" y="899097"/>
                  </a:lnTo>
                  <a:cubicBezTo>
                    <a:pt x="2720" y="899097"/>
                    <a:pt x="0" y="896377"/>
                    <a:pt x="0" y="893022"/>
                  </a:cubicBezTo>
                  <a:lnTo>
                    <a:pt x="0" y="6075"/>
                  </a:lnTo>
                  <a:cubicBezTo>
                    <a:pt x="0" y="2720"/>
                    <a:pt x="2720" y="0"/>
                    <a:pt x="607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85725"/>
              <a:ext cx="4027524" cy="9848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971550" lvl="1" indent="-485775" algn="l">
                <a:lnSpc>
                  <a:spcPts val="6299"/>
                </a:lnSpc>
                <a:buFont typeface="Arial"/>
                <a:buChar char="•"/>
              </a:pPr>
              <a:r>
                <a:rPr lang="en-US" sz="4500">
                  <a:solidFill>
                    <a:srgbClr val="5C3224"/>
                  </a:solidFill>
                  <a:latin typeface="Nunito"/>
                </a:rPr>
                <a:t>Compare three ensemble techniques: Bagging, Random Forest, and XGBoost in making diabetes risk predictions</a:t>
              </a:r>
            </a:p>
            <a:p>
              <a:pPr marL="971550" lvl="1" indent="-485775" algn="l">
                <a:lnSpc>
                  <a:spcPts val="6299"/>
                </a:lnSpc>
                <a:buFont typeface="Arial"/>
                <a:buChar char="•"/>
              </a:pPr>
              <a:r>
                <a:rPr lang="en-US" sz="4500">
                  <a:solidFill>
                    <a:srgbClr val="5C3224"/>
                  </a:solidFill>
                  <a:latin typeface="Nunito"/>
                </a:rPr>
                <a:t>Explain the model predictions using an Explainable AI approach (SHAP value)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489136" y="2062095"/>
            <a:ext cx="11309728" cy="1254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999">
                <a:solidFill>
                  <a:srgbClr val="2D799C"/>
                </a:solidFill>
                <a:latin typeface="Nunito Bold Bold"/>
              </a:rPr>
              <a:t>OBJECTIVES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182138" y="9586799"/>
            <a:ext cx="5911324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9"/>
              </a:lnSpc>
            </a:pPr>
            <a:r>
              <a:rPr lang="en-US" sz="1899">
                <a:solidFill>
                  <a:srgbClr val="FFFFFF"/>
                </a:solidFill>
                <a:latin typeface="Nunito"/>
              </a:rPr>
              <a:t>Franco: Predicting diabetes risk using ensemble techniques and explainable artificial intelligence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524599" y="9662999"/>
            <a:ext cx="1469402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300">
                <a:solidFill>
                  <a:srgbClr val="5C3224"/>
                </a:solidFill>
                <a:latin typeface="Nunito Bold"/>
              </a:rPr>
              <a:t>Slide 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688435">
            <a:off x="-4496624" y="-3459731"/>
            <a:ext cx="17288011" cy="14647660"/>
          </a:xfrm>
          <a:custGeom>
            <a:avLst/>
            <a:gdLst/>
            <a:ahLst/>
            <a:cxnLst/>
            <a:rect l="l" t="t" r="r" b="b"/>
            <a:pathLst>
              <a:path w="17288011" h="14647660">
                <a:moveTo>
                  <a:pt x="0" y="0"/>
                </a:moveTo>
                <a:lnTo>
                  <a:pt x="17288010" y="0"/>
                </a:lnTo>
                <a:lnTo>
                  <a:pt x="17288010" y="14647660"/>
                </a:lnTo>
                <a:lnTo>
                  <a:pt x="0" y="1464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92847" y="4515889"/>
            <a:ext cx="7709068" cy="1162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9"/>
              </a:lnSpc>
            </a:pPr>
            <a:r>
              <a:rPr lang="en-US" sz="7399">
                <a:solidFill>
                  <a:srgbClr val="FFC9B3"/>
                </a:solidFill>
                <a:latin typeface="Nunito Bold Bold"/>
              </a:rPr>
              <a:t>METHODOLOGY</a:t>
            </a:r>
          </a:p>
        </p:txBody>
      </p:sp>
      <p:sp>
        <p:nvSpPr>
          <p:cNvPr id="4" name="Freeform 4"/>
          <p:cNvSpPr/>
          <p:nvPr/>
        </p:nvSpPr>
        <p:spPr>
          <a:xfrm rot="-6342428">
            <a:off x="-4229125" y="-4246969"/>
            <a:ext cx="7527211" cy="8149539"/>
          </a:xfrm>
          <a:custGeom>
            <a:avLst/>
            <a:gdLst/>
            <a:ahLst/>
            <a:cxnLst/>
            <a:rect l="l" t="t" r="r" b="b"/>
            <a:pathLst>
              <a:path w="7527211" h="8149539">
                <a:moveTo>
                  <a:pt x="0" y="0"/>
                </a:moveTo>
                <a:lnTo>
                  <a:pt x="7527211" y="0"/>
                </a:lnTo>
                <a:lnTo>
                  <a:pt x="7527211" y="8149539"/>
                </a:lnTo>
                <a:lnTo>
                  <a:pt x="0" y="81495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6884258">
            <a:off x="14524395" y="6727181"/>
            <a:ext cx="7527211" cy="8149539"/>
          </a:xfrm>
          <a:custGeom>
            <a:avLst/>
            <a:gdLst/>
            <a:ahLst/>
            <a:cxnLst/>
            <a:rect l="l" t="t" r="r" b="b"/>
            <a:pathLst>
              <a:path w="7527211" h="8149539">
                <a:moveTo>
                  <a:pt x="0" y="0"/>
                </a:moveTo>
                <a:lnTo>
                  <a:pt x="7527210" y="0"/>
                </a:lnTo>
                <a:lnTo>
                  <a:pt x="7527210" y="8149539"/>
                </a:lnTo>
                <a:lnTo>
                  <a:pt x="0" y="81495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885810" y="1320430"/>
            <a:ext cx="6650033" cy="1167059"/>
            <a:chOff x="0" y="0"/>
            <a:chExt cx="812800" cy="1426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42644"/>
            </a:xfrm>
            <a:custGeom>
              <a:avLst/>
              <a:gdLst/>
              <a:ahLst/>
              <a:cxnLst/>
              <a:rect l="l" t="t" r="r" b="b"/>
              <a:pathLst>
                <a:path w="812800" h="142644">
                  <a:moveTo>
                    <a:pt x="71322" y="0"/>
                  </a:moveTo>
                  <a:lnTo>
                    <a:pt x="741478" y="0"/>
                  </a:lnTo>
                  <a:cubicBezTo>
                    <a:pt x="780868" y="0"/>
                    <a:pt x="812800" y="31932"/>
                    <a:pt x="812800" y="71322"/>
                  </a:cubicBezTo>
                  <a:lnTo>
                    <a:pt x="812800" y="71322"/>
                  </a:lnTo>
                  <a:cubicBezTo>
                    <a:pt x="812800" y="110712"/>
                    <a:pt x="780868" y="142644"/>
                    <a:pt x="741478" y="142644"/>
                  </a:cubicBezTo>
                  <a:lnTo>
                    <a:pt x="71322" y="142644"/>
                  </a:lnTo>
                  <a:cubicBezTo>
                    <a:pt x="31932" y="142644"/>
                    <a:pt x="0" y="110712"/>
                    <a:pt x="0" y="71322"/>
                  </a:cubicBezTo>
                  <a:lnTo>
                    <a:pt x="0" y="71322"/>
                  </a:lnTo>
                  <a:cubicBezTo>
                    <a:pt x="0" y="31932"/>
                    <a:pt x="31932" y="0"/>
                    <a:pt x="7132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190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Canva Sans Bold"/>
                </a:rPr>
                <a:t>Data collection and pre-processing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885810" y="3042321"/>
            <a:ext cx="6650033" cy="1167059"/>
            <a:chOff x="0" y="0"/>
            <a:chExt cx="812800" cy="1426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142644"/>
            </a:xfrm>
            <a:custGeom>
              <a:avLst/>
              <a:gdLst/>
              <a:ahLst/>
              <a:cxnLst/>
              <a:rect l="l" t="t" r="r" b="b"/>
              <a:pathLst>
                <a:path w="812800" h="142644">
                  <a:moveTo>
                    <a:pt x="71322" y="0"/>
                  </a:moveTo>
                  <a:lnTo>
                    <a:pt x="741478" y="0"/>
                  </a:lnTo>
                  <a:cubicBezTo>
                    <a:pt x="780868" y="0"/>
                    <a:pt x="812800" y="31932"/>
                    <a:pt x="812800" y="71322"/>
                  </a:cubicBezTo>
                  <a:lnTo>
                    <a:pt x="812800" y="71322"/>
                  </a:lnTo>
                  <a:cubicBezTo>
                    <a:pt x="812800" y="110712"/>
                    <a:pt x="780868" y="142644"/>
                    <a:pt x="741478" y="142644"/>
                  </a:cubicBezTo>
                  <a:lnTo>
                    <a:pt x="71322" y="142644"/>
                  </a:lnTo>
                  <a:cubicBezTo>
                    <a:pt x="31932" y="142644"/>
                    <a:pt x="0" y="110712"/>
                    <a:pt x="0" y="71322"/>
                  </a:cubicBezTo>
                  <a:lnTo>
                    <a:pt x="0" y="71322"/>
                  </a:lnTo>
                  <a:cubicBezTo>
                    <a:pt x="0" y="31932"/>
                    <a:pt x="31932" y="0"/>
                    <a:pt x="7132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190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Canva Sans Bold"/>
                </a:rPr>
                <a:t>Training the machine learning models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885810" y="4764211"/>
            <a:ext cx="6650033" cy="1167059"/>
            <a:chOff x="0" y="0"/>
            <a:chExt cx="812800" cy="14264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142644"/>
            </a:xfrm>
            <a:custGeom>
              <a:avLst/>
              <a:gdLst/>
              <a:ahLst/>
              <a:cxnLst/>
              <a:rect l="l" t="t" r="r" b="b"/>
              <a:pathLst>
                <a:path w="812800" h="142644">
                  <a:moveTo>
                    <a:pt x="71322" y="0"/>
                  </a:moveTo>
                  <a:lnTo>
                    <a:pt x="741478" y="0"/>
                  </a:lnTo>
                  <a:cubicBezTo>
                    <a:pt x="780868" y="0"/>
                    <a:pt x="812800" y="31932"/>
                    <a:pt x="812800" y="71322"/>
                  </a:cubicBezTo>
                  <a:lnTo>
                    <a:pt x="812800" y="71322"/>
                  </a:lnTo>
                  <a:cubicBezTo>
                    <a:pt x="812800" y="110712"/>
                    <a:pt x="780868" y="142644"/>
                    <a:pt x="741478" y="142644"/>
                  </a:cubicBezTo>
                  <a:lnTo>
                    <a:pt x="71322" y="142644"/>
                  </a:lnTo>
                  <a:cubicBezTo>
                    <a:pt x="31932" y="142644"/>
                    <a:pt x="0" y="110712"/>
                    <a:pt x="0" y="71322"/>
                  </a:cubicBezTo>
                  <a:lnTo>
                    <a:pt x="0" y="71322"/>
                  </a:lnTo>
                  <a:cubicBezTo>
                    <a:pt x="0" y="31932"/>
                    <a:pt x="31932" y="0"/>
                    <a:pt x="7132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190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Canva Sans Bold"/>
                </a:rPr>
                <a:t>Compare model metrics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885810" y="6483721"/>
            <a:ext cx="6650033" cy="1167059"/>
            <a:chOff x="0" y="0"/>
            <a:chExt cx="812800" cy="14264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142644"/>
            </a:xfrm>
            <a:custGeom>
              <a:avLst/>
              <a:gdLst/>
              <a:ahLst/>
              <a:cxnLst/>
              <a:rect l="l" t="t" r="r" b="b"/>
              <a:pathLst>
                <a:path w="812800" h="142644">
                  <a:moveTo>
                    <a:pt x="71322" y="0"/>
                  </a:moveTo>
                  <a:lnTo>
                    <a:pt x="741478" y="0"/>
                  </a:lnTo>
                  <a:cubicBezTo>
                    <a:pt x="780868" y="0"/>
                    <a:pt x="812800" y="31932"/>
                    <a:pt x="812800" y="71322"/>
                  </a:cubicBezTo>
                  <a:lnTo>
                    <a:pt x="812800" y="71322"/>
                  </a:lnTo>
                  <a:cubicBezTo>
                    <a:pt x="812800" y="110712"/>
                    <a:pt x="780868" y="142644"/>
                    <a:pt x="741478" y="142644"/>
                  </a:cubicBezTo>
                  <a:lnTo>
                    <a:pt x="71322" y="142644"/>
                  </a:lnTo>
                  <a:cubicBezTo>
                    <a:pt x="31932" y="142644"/>
                    <a:pt x="0" y="110712"/>
                    <a:pt x="0" y="71322"/>
                  </a:cubicBezTo>
                  <a:lnTo>
                    <a:pt x="0" y="71322"/>
                  </a:lnTo>
                  <a:cubicBezTo>
                    <a:pt x="0" y="31932"/>
                    <a:pt x="31932" y="0"/>
                    <a:pt x="7132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2800" cy="190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Canva Sans Bold"/>
                </a:rPr>
                <a:t>Feature Importance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802184" y="8203230"/>
            <a:ext cx="6650033" cy="1167059"/>
            <a:chOff x="0" y="0"/>
            <a:chExt cx="812800" cy="14264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142644"/>
            </a:xfrm>
            <a:custGeom>
              <a:avLst/>
              <a:gdLst/>
              <a:ahLst/>
              <a:cxnLst/>
              <a:rect l="l" t="t" r="r" b="b"/>
              <a:pathLst>
                <a:path w="812800" h="142644">
                  <a:moveTo>
                    <a:pt x="71322" y="0"/>
                  </a:moveTo>
                  <a:lnTo>
                    <a:pt x="741478" y="0"/>
                  </a:lnTo>
                  <a:cubicBezTo>
                    <a:pt x="780868" y="0"/>
                    <a:pt x="812800" y="31932"/>
                    <a:pt x="812800" y="71322"/>
                  </a:cubicBezTo>
                  <a:lnTo>
                    <a:pt x="812800" y="71322"/>
                  </a:lnTo>
                  <a:cubicBezTo>
                    <a:pt x="812800" y="110712"/>
                    <a:pt x="780868" y="142644"/>
                    <a:pt x="741478" y="142644"/>
                  </a:cubicBezTo>
                  <a:lnTo>
                    <a:pt x="71322" y="142644"/>
                  </a:lnTo>
                  <a:cubicBezTo>
                    <a:pt x="31932" y="142644"/>
                    <a:pt x="0" y="110712"/>
                    <a:pt x="0" y="71322"/>
                  </a:cubicBezTo>
                  <a:lnTo>
                    <a:pt x="0" y="71322"/>
                  </a:lnTo>
                  <a:cubicBezTo>
                    <a:pt x="0" y="31932"/>
                    <a:pt x="31932" y="0"/>
                    <a:pt x="7132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812800" cy="190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Canva Sans Bold"/>
                </a:rPr>
                <a:t>Explainative AI for analysis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-182138" y="9586799"/>
            <a:ext cx="5911324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9"/>
              </a:lnSpc>
            </a:pPr>
            <a:r>
              <a:rPr lang="en-US" sz="1899">
                <a:solidFill>
                  <a:srgbClr val="FFFFFF"/>
                </a:solidFill>
                <a:latin typeface="Nunito"/>
              </a:rPr>
              <a:t>Franco: Predicting diabetes risk using ensemble techniques and explainable artificial intelligence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524599" y="9662999"/>
            <a:ext cx="1469402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300">
                <a:solidFill>
                  <a:srgbClr val="5C3224"/>
                </a:solidFill>
                <a:latin typeface="Nunito Bold"/>
              </a:rPr>
              <a:t>Slide 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793149">
            <a:off x="13648912" y="5972811"/>
            <a:ext cx="7527211" cy="8149539"/>
          </a:xfrm>
          <a:custGeom>
            <a:avLst/>
            <a:gdLst/>
            <a:ahLst/>
            <a:cxnLst/>
            <a:rect l="l" t="t" r="r" b="b"/>
            <a:pathLst>
              <a:path w="7527211" h="8149539">
                <a:moveTo>
                  <a:pt x="0" y="0"/>
                </a:moveTo>
                <a:lnTo>
                  <a:pt x="7527211" y="0"/>
                </a:lnTo>
                <a:lnTo>
                  <a:pt x="7527211" y="8149539"/>
                </a:lnTo>
                <a:lnTo>
                  <a:pt x="0" y="8149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677382">
            <a:off x="-7694537" y="4140273"/>
            <a:ext cx="11064688" cy="11979485"/>
          </a:xfrm>
          <a:custGeom>
            <a:avLst/>
            <a:gdLst/>
            <a:ahLst/>
            <a:cxnLst/>
            <a:rect l="l" t="t" r="r" b="b"/>
            <a:pathLst>
              <a:path w="11064688" h="11979485">
                <a:moveTo>
                  <a:pt x="0" y="0"/>
                </a:moveTo>
                <a:lnTo>
                  <a:pt x="11064688" y="0"/>
                </a:lnTo>
                <a:lnTo>
                  <a:pt x="11064688" y="11979485"/>
                </a:lnTo>
                <a:lnTo>
                  <a:pt x="0" y="11979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17110" y="1564322"/>
            <a:ext cx="12682921" cy="6933330"/>
          </a:xfrm>
          <a:custGeom>
            <a:avLst/>
            <a:gdLst/>
            <a:ahLst/>
            <a:cxnLst/>
            <a:rect l="l" t="t" r="r" b="b"/>
            <a:pathLst>
              <a:path w="12682921" h="6933330">
                <a:moveTo>
                  <a:pt x="0" y="0"/>
                </a:moveTo>
                <a:lnTo>
                  <a:pt x="12682921" y="0"/>
                </a:lnTo>
                <a:lnTo>
                  <a:pt x="12682921" y="6933330"/>
                </a:lnTo>
                <a:lnTo>
                  <a:pt x="0" y="69333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2796334" y="1805608"/>
            <a:ext cx="5491666" cy="2738628"/>
            <a:chOff x="0" y="0"/>
            <a:chExt cx="1446365" cy="7212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46365" cy="721285"/>
            </a:xfrm>
            <a:custGeom>
              <a:avLst/>
              <a:gdLst/>
              <a:ahLst/>
              <a:cxnLst/>
              <a:rect l="l" t="t" r="r" b="b"/>
              <a:pathLst>
                <a:path w="1446365" h="721285">
                  <a:moveTo>
                    <a:pt x="16917" y="0"/>
                  </a:moveTo>
                  <a:lnTo>
                    <a:pt x="1429448" y="0"/>
                  </a:lnTo>
                  <a:cubicBezTo>
                    <a:pt x="1433934" y="0"/>
                    <a:pt x="1438237" y="1782"/>
                    <a:pt x="1441410" y="4955"/>
                  </a:cubicBezTo>
                  <a:cubicBezTo>
                    <a:pt x="1444582" y="8127"/>
                    <a:pt x="1446365" y="12430"/>
                    <a:pt x="1446365" y="16917"/>
                  </a:cubicBezTo>
                  <a:lnTo>
                    <a:pt x="1446365" y="704368"/>
                  </a:lnTo>
                  <a:cubicBezTo>
                    <a:pt x="1446365" y="708854"/>
                    <a:pt x="1444582" y="713157"/>
                    <a:pt x="1441410" y="716330"/>
                  </a:cubicBezTo>
                  <a:cubicBezTo>
                    <a:pt x="1438237" y="719502"/>
                    <a:pt x="1433934" y="721285"/>
                    <a:pt x="1429448" y="721285"/>
                  </a:cubicBezTo>
                  <a:lnTo>
                    <a:pt x="16917" y="721285"/>
                  </a:lnTo>
                  <a:cubicBezTo>
                    <a:pt x="7574" y="721285"/>
                    <a:pt x="0" y="713711"/>
                    <a:pt x="0" y="704368"/>
                  </a:cubicBezTo>
                  <a:lnTo>
                    <a:pt x="0" y="16917"/>
                  </a:lnTo>
                  <a:cubicBezTo>
                    <a:pt x="0" y="7574"/>
                    <a:pt x="7574" y="0"/>
                    <a:pt x="1691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446365" cy="787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777242" lvl="1" indent="-388621" algn="l">
                <a:lnSpc>
                  <a:spcPts val="5040"/>
                </a:lnSpc>
                <a:buFont typeface="Arial"/>
                <a:buChar char="•"/>
              </a:pPr>
              <a:r>
                <a:rPr lang="en-US" sz="3600">
                  <a:solidFill>
                    <a:srgbClr val="5C3224"/>
                  </a:solidFill>
                  <a:latin typeface="Nunito"/>
                </a:rPr>
                <a:t>520 patients</a:t>
              </a:r>
            </a:p>
            <a:p>
              <a:pPr marL="777242" lvl="1" indent="-388621" algn="l">
                <a:lnSpc>
                  <a:spcPts val="5040"/>
                </a:lnSpc>
                <a:buFont typeface="Arial"/>
                <a:buChar char="•"/>
              </a:pPr>
              <a:r>
                <a:rPr lang="en-US" sz="3600">
                  <a:solidFill>
                    <a:srgbClr val="5C3224"/>
                  </a:solidFill>
                  <a:latin typeface="Nunito"/>
                </a:rPr>
                <a:t>16 Features</a:t>
              </a:r>
            </a:p>
            <a:p>
              <a:pPr marL="777242" lvl="1" indent="-388621" algn="l">
                <a:lnSpc>
                  <a:spcPts val="5040"/>
                </a:lnSpc>
                <a:buFont typeface="Arial"/>
                <a:buChar char="•"/>
              </a:pPr>
              <a:r>
                <a:rPr lang="en-US" sz="3600">
                  <a:solidFill>
                    <a:srgbClr val="5C3224"/>
                  </a:solidFill>
                  <a:latin typeface="Nunito"/>
                </a:rPr>
                <a:t>Target variable: Positive or negative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3501419" y="4886825"/>
            <a:ext cx="1893987" cy="5243191"/>
          </a:xfrm>
          <a:custGeom>
            <a:avLst/>
            <a:gdLst/>
            <a:ahLst/>
            <a:cxnLst/>
            <a:rect l="l" t="t" r="r" b="b"/>
            <a:pathLst>
              <a:path w="1893987" h="5243191">
                <a:moveTo>
                  <a:pt x="0" y="0"/>
                </a:moveTo>
                <a:lnTo>
                  <a:pt x="1893987" y="0"/>
                </a:lnTo>
                <a:lnTo>
                  <a:pt x="1893987" y="5243191"/>
                </a:lnTo>
                <a:lnTo>
                  <a:pt x="0" y="52431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1928" t="-46921" r="-593409" b="-190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745864" y="5143500"/>
            <a:ext cx="1866296" cy="3784434"/>
          </a:xfrm>
          <a:custGeom>
            <a:avLst/>
            <a:gdLst/>
            <a:ahLst/>
            <a:cxnLst/>
            <a:rect l="l" t="t" r="r" b="b"/>
            <a:pathLst>
              <a:path w="1866296" h="3784434">
                <a:moveTo>
                  <a:pt x="0" y="0"/>
                </a:moveTo>
                <a:lnTo>
                  <a:pt x="1866296" y="0"/>
                </a:lnTo>
                <a:lnTo>
                  <a:pt x="1866296" y="3784434"/>
                </a:lnTo>
                <a:lnTo>
                  <a:pt x="0" y="37844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2365" t="-86594" r="-754553" b="-96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317110" y="460693"/>
            <a:ext cx="8010587" cy="1107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75"/>
              </a:lnSpc>
            </a:pPr>
            <a:r>
              <a:rPr lang="en-US" sz="7100">
                <a:solidFill>
                  <a:srgbClr val="2D1A0E"/>
                </a:solidFill>
                <a:latin typeface="Nunito Bold Bold"/>
              </a:rPr>
              <a:t>DIABETES DATA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1409" y="8630455"/>
            <a:ext cx="12834323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2D1A0E"/>
                </a:solidFill>
                <a:latin typeface="Arimo"/>
              </a:rPr>
              <a:t>Link: </a:t>
            </a:r>
            <a:r>
              <a:rPr lang="en-US" sz="2499" u="sng">
                <a:solidFill>
                  <a:srgbClr val="2D1A0E"/>
                </a:solidFill>
                <a:latin typeface="Arimo"/>
                <a:hlinkClick r:id="rId7" tooltip="https://archive.ics.uci.edu/dataset/529/early+stage+diabetes+risk+prediction+dataset"/>
              </a:rPr>
              <a:t>https://archive.ics.uci.edu/dataset/529/early+stage+diabetes+risk+prediction+dataset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-182138" y="9586799"/>
            <a:ext cx="5911324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9"/>
              </a:lnSpc>
            </a:pPr>
            <a:r>
              <a:rPr lang="en-US" sz="1899">
                <a:solidFill>
                  <a:srgbClr val="000000"/>
                </a:solidFill>
                <a:latin typeface="Nunito"/>
              </a:rPr>
              <a:t>Franco: Predicting diabetes risk using ensemble techniques and explainable artificial intelligence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524599" y="9662999"/>
            <a:ext cx="1469402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300">
                <a:solidFill>
                  <a:srgbClr val="5C3224"/>
                </a:solidFill>
                <a:latin typeface="Nunito Bold"/>
              </a:rPr>
              <a:t>Slide 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77382">
            <a:off x="-7612701" y="3455030"/>
            <a:ext cx="11064688" cy="11979485"/>
          </a:xfrm>
          <a:custGeom>
            <a:avLst/>
            <a:gdLst/>
            <a:ahLst/>
            <a:cxnLst/>
            <a:rect l="l" t="t" r="r" b="b"/>
            <a:pathLst>
              <a:path w="11064688" h="11979485">
                <a:moveTo>
                  <a:pt x="0" y="0"/>
                </a:moveTo>
                <a:lnTo>
                  <a:pt x="11064688" y="0"/>
                </a:lnTo>
                <a:lnTo>
                  <a:pt x="11064688" y="11979485"/>
                </a:lnTo>
                <a:lnTo>
                  <a:pt x="0" y="11979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6793149">
            <a:off x="13648912" y="6418903"/>
            <a:ext cx="7527211" cy="8149539"/>
          </a:xfrm>
          <a:custGeom>
            <a:avLst/>
            <a:gdLst/>
            <a:ahLst/>
            <a:cxnLst/>
            <a:rect l="l" t="t" r="r" b="b"/>
            <a:pathLst>
              <a:path w="7527211" h="8149539">
                <a:moveTo>
                  <a:pt x="0" y="0"/>
                </a:moveTo>
                <a:lnTo>
                  <a:pt x="7527211" y="0"/>
                </a:lnTo>
                <a:lnTo>
                  <a:pt x="7527211" y="8149540"/>
                </a:lnTo>
                <a:lnTo>
                  <a:pt x="0" y="8149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949662" y="1817404"/>
            <a:ext cx="10469366" cy="3898629"/>
          </a:xfrm>
          <a:custGeom>
            <a:avLst/>
            <a:gdLst/>
            <a:ahLst/>
            <a:cxnLst/>
            <a:rect l="l" t="t" r="r" b="b"/>
            <a:pathLst>
              <a:path w="10469366" h="3898629">
                <a:moveTo>
                  <a:pt x="0" y="0"/>
                </a:moveTo>
                <a:lnTo>
                  <a:pt x="10469366" y="0"/>
                </a:lnTo>
                <a:lnTo>
                  <a:pt x="10469366" y="3898628"/>
                </a:lnTo>
                <a:lnTo>
                  <a:pt x="0" y="38986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301" t="-50968" r="-4033" b="-8121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923043" y="6065510"/>
            <a:ext cx="10495985" cy="3978025"/>
          </a:xfrm>
          <a:custGeom>
            <a:avLst/>
            <a:gdLst/>
            <a:ahLst/>
            <a:cxnLst/>
            <a:rect l="l" t="t" r="r" b="b"/>
            <a:pathLst>
              <a:path w="10495985" h="3978025">
                <a:moveTo>
                  <a:pt x="0" y="0"/>
                </a:moveTo>
                <a:lnTo>
                  <a:pt x="10495985" y="0"/>
                </a:lnTo>
                <a:lnTo>
                  <a:pt x="10495985" y="3978025"/>
                </a:lnTo>
                <a:lnTo>
                  <a:pt x="0" y="39780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04610" y="460693"/>
            <a:ext cx="8528423" cy="1107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75"/>
              </a:lnSpc>
            </a:pPr>
            <a:r>
              <a:rPr lang="en-US" sz="7100">
                <a:solidFill>
                  <a:srgbClr val="2D1A0E"/>
                </a:solidFill>
                <a:latin typeface="Nunito Bold Bold"/>
              </a:rPr>
              <a:t>PRE-PROCESSING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18079" y="2681335"/>
            <a:ext cx="3540121" cy="1455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Nunito Bold"/>
              </a:rPr>
              <a:t>Original dataset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687257"/>
            <a:ext cx="4118879" cy="2198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Nunito Bold"/>
              </a:rPr>
              <a:t>Dataset with 0 or 1 for binary features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182138" y="9586799"/>
            <a:ext cx="5911324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9"/>
              </a:lnSpc>
            </a:pPr>
            <a:r>
              <a:rPr lang="en-US" sz="1899">
                <a:solidFill>
                  <a:srgbClr val="000000"/>
                </a:solidFill>
                <a:latin typeface="Nunito"/>
              </a:rPr>
              <a:t>Franco: Predicting diabetes risk using ensemble techniques and explainable artificial intelligence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524599" y="9662999"/>
            <a:ext cx="1469402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300">
                <a:solidFill>
                  <a:srgbClr val="5C3224"/>
                </a:solidFill>
                <a:latin typeface="Nunito Bold"/>
              </a:rPr>
              <a:t>Slide 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793149">
            <a:off x="-5162399" y="-1183138"/>
            <a:ext cx="7527211" cy="8149539"/>
          </a:xfrm>
          <a:custGeom>
            <a:avLst/>
            <a:gdLst/>
            <a:ahLst/>
            <a:cxnLst/>
            <a:rect l="l" t="t" r="r" b="b"/>
            <a:pathLst>
              <a:path w="7527211" h="8149539">
                <a:moveTo>
                  <a:pt x="0" y="0"/>
                </a:moveTo>
                <a:lnTo>
                  <a:pt x="7527211" y="0"/>
                </a:lnTo>
                <a:lnTo>
                  <a:pt x="7527211" y="8149539"/>
                </a:lnTo>
                <a:lnTo>
                  <a:pt x="0" y="8149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399767" y="1127912"/>
            <a:ext cx="11488465" cy="8935473"/>
          </a:xfrm>
          <a:custGeom>
            <a:avLst/>
            <a:gdLst/>
            <a:ahLst/>
            <a:cxnLst/>
            <a:rect l="l" t="t" r="r" b="b"/>
            <a:pathLst>
              <a:path w="11488465" h="8935473">
                <a:moveTo>
                  <a:pt x="0" y="0"/>
                </a:moveTo>
                <a:lnTo>
                  <a:pt x="11488466" y="0"/>
                </a:lnTo>
                <a:lnTo>
                  <a:pt x="11488466" y="8935473"/>
                </a:lnTo>
                <a:lnTo>
                  <a:pt x="0" y="8935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344914" y="184937"/>
            <a:ext cx="13598172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6000">
                <a:solidFill>
                  <a:srgbClr val="2D1A0E"/>
                </a:solidFill>
                <a:latin typeface="Nunito Bold Bold"/>
              </a:rPr>
              <a:t>FEATURE CORRELATION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524599" y="9662999"/>
            <a:ext cx="1469402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300">
                <a:solidFill>
                  <a:srgbClr val="5C3224"/>
                </a:solidFill>
                <a:latin typeface="Nunito Bold"/>
              </a:rPr>
              <a:t>Slide 7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182138" y="9586799"/>
            <a:ext cx="5911324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9"/>
              </a:lnSpc>
            </a:pPr>
            <a:r>
              <a:rPr lang="en-US" sz="1899">
                <a:solidFill>
                  <a:srgbClr val="000000"/>
                </a:solidFill>
                <a:latin typeface="Nunito"/>
              </a:rPr>
              <a:t>Franco: Predicting diabetes risk using ensemble techniques and explainable artificial intelligence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793149">
            <a:off x="14372090" y="6503723"/>
            <a:ext cx="7527211" cy="8149539"/>
          </a:xfrm>
          <a:custGeom>
            <a:avLst/>
            <a:gdLst/>
            <a:ahLst/>
            <a:cxnLst/>
            <a:rect l="l" t="t" r="r" b="b"/>
            <a:pathLst>
              <a:path w="7527211" h="8149539">
                <a:moveTo>
                  <a:pt x="0" y="0"/>
                </a:moveTo>
                <a:lnTo>
                  <a:pt x="7527211" y="0"/>
                </a:lnTo>
                <a:lnTo>
                  <a:pt x="7527211" y="8149539"/>
                </a:lnTo>
                <a:lnTo>
                  <a:pt x="0" y="8149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604645" y="5475092"/>
          <a:ext cx="14774100" cy="3714751"/>
        </p:xfrm>
        <a:graphic>
          <a:graphicData uri="http://schemas.openxmlformats.org/drawingml/2006/table">
            <a:tbl>
              <a:tblPr/>
              <a:tblGrid>
                <a:gridCol w="3520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65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073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000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58608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unito Bold Bold"/>
                        </a:rPr>
                        <a:t>Bagging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unito Bold Bold"/>
                        </a:rPr>
                        <a:t>Random Forest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unito Bold Bold"/>
                        </a:rPr>
                        <a:t>XGBoost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7535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unito Bold"/>
                        </a:rPr>
                        <a:t>5-fold Cross Validation 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unito Bold"/>
                        </a:rPr>
                        <a:t>0.9568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unito Bold"/>
                        </a:rPr>
                        <a:t>0.9688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unito Bold"/>
                        </a:rPr>
                        <a:t>0.9592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8608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unito Bold"/>
                        </a:rPr>
                        <a:t>Out-of-bag 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unito Bold"/>
                        </a:rPr>
                        <a:t>0.9615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unito Bold"/>
                        </a:rPr>
                        <a:t>0.9688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unito Bold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304610" y="422952"/>
            <a:ext cx="17983390" cy="1107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75"/>
              </a:lnSpc>
            </a:pPr>
            <a:r>
              <a:rPr lang="en-US" sz="7100">
                <a:solidFill>
                  <a:srgbClr val="2D1A0E"/>
                </a:solidFill>
                <a:latin typeface="Nunito Bold Bold"/>
              </a:rPr>
              <a:t>MODEL TRAINING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4653814"/>
            <a:ext cx="17983390" cy="732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5"/>
              </a:lnSpc>
            </a:pPr>
            <a:r>
              <a:rPr lang="en-US" sz="4700">
                <a:solidFill>
                  <a:srgbClr val="2D1A0E"/>
                </a:solidFill>
                <a:latin typeface="Nunito Bold Bold"/>
              </a:rPr>
              <a:t>VALIDATION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524599" y="9662999"/>
            <a:ext cx="1469402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300">
                <a:solidFill>
                  <a:srgbClr val="5C3224"/>
                </a:solidFill>
                <a:latin typeface="Nunito Bold"/>
              </a:rPr>
              <a:t>Slide 8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82138" y="9586799"/>
            <a:ext cx="5911324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9"/>
              </a:lnSpc>
            </a:pPr>
            <a:r>
              <a:rPr lang="en-US" sz="1899">
                <a:solidFill>
                  <a:srgbClr val="000000"/>
                </a:solidFill>
                <a:latin typeface="Nunito"/>
              </a:rPr>
              <a:t>Franco: Predicting diabetes risk using ensemble techniques and explainable artificial intelligence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8844" y="1454191"/>
            <a:ext cx="16705157" cy="294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 algn="l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unito"/>
              </a:rPr>
              <a:t>80% Training, 20% Testing</a:t>
            </a:r>
          </a:p>
          <a:p>
            <a:pPr marL="906780" lvl="1" indent="-453390" algn="l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unito"/>
              </a:rPr>
              <a:t>BaggingClassifier, RandomForestClassifier, XGBClassifier</a:t>
            </a:r>
          </a:p>
          <a:p>
            <a:pPr marL="1813560" lvl="2" indent="-604520" algn="l">
              <a:lnSpc>
                <a:spcPts val="5880"/>
              </a:lnSpc>
              <a:buFont typeface="Arial"/>
              <a:buChar char="⚬"/>
            </a:pPr>
            <a:r>
              <a:rPr lang="en-US" sz="4200">
                <a:solidFill>
                  <a:srgbClr val="000000"/>
                </a:solidFill>
                <a:latin typeface="Nunito"/>
              </a:rPr>
              <a:t>default parameters</a:t>
            </a:r>
          </a:p>
          <a:p>
            <a:pPr marL="906780" lvl="1" indent="-453390" algn="l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unito"/>
              </a:rPr>
              <a:t>number of trees: 1000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</TotalTime>
  <Words>555</Words>
  <Application>Microsoft Macintosh PowerPoint</Application>
  <PresentationFormat>Custom</PresentationFormat>
  <Paragraphs>101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Poppins Bold</vt:lpstr>
      <vt:lpstr>Calibri</vt:lpstr>
      <vt:lpstr>Nunito Bold Bold</vt:lpstr>
      <vt:lpstr>Poppins</vt:lpstr>
      <vt:lpstr>Arial</vt:lpstr>
      <vt:lpstr>Nunito Bold</vt:lpstr>
      <vt:lpstr>Canva Sans Bold</vt:lpstr>
      <vt:lpstr>Nunito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[FRANCO] App Phy 157 Final Project</dc:title>
  <cp:lastModifiedBy>Andrea Rose Franco</cp:lastModifiedBy>
  <cp:revision>2</cp:revision>
  <dcterms:created xsi:type="dcterms:W3CDTF">2006-08-16T00:00:00Z</dcterms:created>
  <dcterms:modified xsi:type="dcterms:W3CDTF">2024-05-21T12:29:48Z</dcterms:modified>
  <dc:identifier>DAGFy2EUjeg</dc:identifier>
</cp:coreProperties>
</file>